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79" r:id="rId5"/>
    <p:sldId id="292" r:id="rId6"/>
    <p:sldId id="268" r:id="rId7"/>
    <p:sldId id="307" r:id="rId8"/>
    <p:sldId id="260" r:id="rId9"/>
    <p:sldId id="265" r:id="rId10"/>
    <p:sldId id="266" r:id="rId11"/>
    <p:sldId id="267" r:id="rId12"/>
    <p:sldId id="269" r:id="rId13"/>
    <p:sldId id="270" r:id="rId14"/>
    <p:sldId id="280" r:id="rId15"/>
    <p:sldId id="286" r:id="rId16"/>
    <p:sldId id="301" r:id="rId17"/>
    <p:sldId id="309" r:id="rId18"/>
    <p:sldId id="300" r:id="rId19"/>
    <p:sldId id="295" r:id="rId20"/>
    <p:sldId id="308" r:id="rId21"/>
    <p:sldId id="283" r:id="rId22"/>
    <p:sldId id="293" r:id="rId23"/>
    <p:sldId id="294" r:id="rId24"/>
    <p:sldId id="316" r:id="rId2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4B54"/>
    <a:srgbClr val="0D295D"/>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65" autoAdjust="0"/>
    <p:restoredTop sz="77436" autoAdjust="0"/>
  </p:normalViewPr>
  <p:slideViewPr>
    <p:cSldViewPr snapToGrid="0">
      <p:cViewPr>
        <p:scale>
          <a:sx n="90" d="100"/>
          <a:sy n="90" d="100"/>
        </p:scale>
        <p:origin x="1112" y="24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4961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A97BA-F922-B57B-F67A-8AAC8365077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2AA960B-BCF8-3479-6CC3-2269F5919E73}"/>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4AF34D48-ABC7-D007-CBE8-1CD778B6AA0D}"/>
              </a:ext>
            </a:extLst>
          </p:cNvPr>
          <p:cNvSpPr>
            <a:spLocks noGrp="1"/>
          </p:cNvSpPr>
          <p:nvPr>
            <p:ph type="body" idx="1"/>
          </p:nvPr>
        </p:nvSpPr>
        <p:spPr/>
        <p:txBody>
          <a:bodyPr/>
          <a:lstStyle/>
          <a:p>
            <a:endParaRPr lang="en-US" dirty="0"/>
          </a:p>
        </p:txBody>
      </p:sp>
      <p:sp>
        <p:nvSpPr>
          <p:cNvPr id="4" name="スライド番号プレースホルダー 3">
            <a:extLst>
              <a:ext uri="{FF2B5EF4-FFF2-40B4-BE49-F238E27FC236}">
                <a16:creationId xmlns:a16="http://schemas.microsoft.com/office/drawing/2014/main" id="{AEEF784D-E388-BAB7-5068-4D7AFF37EAA2}"/>
              </a:ext>
            </a:extLst>
          </p:cNvPr>
          <p:cNvSpPr>
            <a:spLocks noGrp="1"/>
          </p:cNvSpPr>
          <p:nvPr>
            <p:ph type="sldNum" sz="quarter" idx="5"/>
          </p:nvPr>
        </p:nvSpPr>
        <p:spPr/>
        <p:txBody>
          <a:bodyPr/>
          <a:lstStyle/>
          <a:p>
            <a:fld id="{B15EE8EF-CB15-4F07-BD08-F1BB2D19B1F8}" type="slidenum">
              <a:rPr lang="en-US" altLang="ja-JP" smtClean="0"/>
              <a:pPr/>
              <a:t>2</a:t>
            </a:fld>
            <a:endParaRPr lang="en-US" altLang="ja-JP"/>
          </a:p>
        </p:txBody>
      </p:sp>
    </p:spTree>
    <p:extLst>
      <p:ext uri="{BB962C8B-B14F-4D97-AF65-F5344CB8AC3E}">
        <p14:creationId xmlns:p14="http://schemas.microsoft.com/office/powerpoint/2010/main" val="1320235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Company name sources"/>
          <p:cNvSpPr>
            <a:spLocks noGrp="1"/>
          </p:cNvSpPr>
          <p:nvPr>
            <p:ph type="body" idx="1"/>
          </p:nvPr>
        </p:nvSpPr>
        <p:spPr/>
        <p:txBody>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15EE8EF-CB15-4F07-BD08-F1BB2D19B1F8}" type="slidenum">
              <a:rPr lang="en-US" altLang="ja-JP" smtClean="0"/>
              <a:pPr/>
              <a:t>10</a:t>
            </a:fld>
            <a:endParaRPr lang="en-US" altLang="ja-JP"/>
          </a:p>
        </p:txBody>
      </p:sp>
    </p:spTree>
    <p:extLst>
      <p:ext uri="{BB962C8B-B14F-4D97-AF65-F5344CB8AC3E}">
        <p14:creationId xmlns:p14="http://schemas.microsoft.com/office/powerpoint/2010/main" val="846289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15EE8EF-CB15-4F07-BD08-F1BB2D19B1F8}" type="slidenum">
              <a:rPr lang="en-US" altLang="ja-JP" smtClean="0"/>
              <a:pPr/>
              <a:t>12</a:t>
            </a:fld>
            <a:endParaRPr lang="en-US" altLang="ja-JP"/>
          </a:p>
        </p:txBody>
      </p:sp>
    </p:spTree>
    <p:extLst>
      <p:ext uri="{BB962C8B-B14F-4D97-AF65-F5344CB8AC3E}">
        <p14:creationId xmlns:p14="http://schemas.microsoft.com/office/powerpoint/2010/main" val="727619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15EE8EF-CB15-4F07-BD08-F1BB2D19B1F8}" type="slidenum">
              <a:rPr lang="en-US" altLang="ja-JP" smtClean="0"/>
              <a:pPr/>
              <a:t>16</a:t>
            </a:fld>
            <a:endParaRPr lang="en-US" altLang="ja-JP"/>
          </a:p>
        </p:txBody>
      </p:sp>
    </p:spTree>
    <p:extLst>
      <p:ext uri="{BB962C8B-B14F-4D97-AF65-F5344CB8AC3E}">
        <p14:creationId xmlns:p14="http://schemas.microsoft.com/office/powerpoint/2010/main" val="3197162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bg>
      <p:bgPr>
        <a:solidFill>
          <a:srgbClr val="0D295D"/>
        </a:solidFill>
        <a:effectLst/>
      </p:bgPr>
    </p:bg>
    <p:spTree>
      <p:nvGrpSpPr>
        <p:cNvPr id="1" name=""/>
        <p:cNvGrpSpPr/>
        <p:nvPr/>
      </p:nvGrpSpPr>
      <p:grpSpPr>
        <a:xfrm>
          <a:off x="0" y="0"/>
          <a:ext cx="0" cy="0"/>
          <a:chOff x="0" y="0"/>
          <a:chExt cx="0" cy="0"/>
        </a:xfrm>
      </p:grpSpPr>
      <p:pic>
        <p:nvPicPr>
          <p:cNvPr id="8" name="グラフィックス 7">
            <a:extLst>
              <a:ext uri="{FF2B5EF4-FFF2-40B4-BE49-F238E27FC236}">
                <a16:creationId xmlns:a16="http://schemas.microsoft.com/office/drawing/2014/main" id="{90C3D7DF-5EB9-77C3-44DF-D0CDB9630E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126"/>
            <a:ext cx="12192000" cy="6866252"/>
          </a:xfrm>
          <a:prstGeom prst="rect">
            <a:avLst/>
          </a:prstGeom>
        </p:spPr>
      </p:pic>
      <p:sp>
        <p:nvSpPr>
          <p:cNvPr id="2" name="タイトル 1"/>
          <p:cNvSpPr>
            <a:spLocks noGrp="1"/>
          </p:cNvSpPr>
          <p:nvPr>
            <p:ph type="ctrTitle"/>
          </p:nvPr>
        </p:nvSpPr>
        <p:spPr>
          <a:xfrm>
            <a:off x="1056000" y="3024965"/>
            <a:ext cx="10080000" cy="480131"/>
          </a:xfrm>
          <a:prstGeom prst="rect">
            <a:avLst/>
          </a:prstGeom>
        </p:spPr>
        <p:txBody>
          <a:bodyPr anchor="ctr" anchorCtr="1"/>
          <a:lstStyle>
            <a:lvl1pPr algn="ctr">
              <a:defRPr sz="2800"/>
            </a:lvl1pPr>
          </a:lstStyle>
          <a:p>
            <a:r>
              <a:rPr kumimoji="1" lang="en" altLang="en-US"/>
              <a:t>Formatting the Master Title</a:t>
            </a:r>
          </a:p>
        </p:txBody>
      </p:sp>
      <p:sp>
        <p:nvSpPr>
          <p:cNvPr id="6" name="スライド番号プレースホルダー 5"/>
          <p:cNvSpPr>
            <a:spLocks noGrp="1"/>
          </p:cNvSpPr>
          <p:nvPr>
            <p:ph type="sldNum" sz="quarter" idx="12"/>
          </p:nvPr>
        </p:nvSpPr>
        <p:spPr/>
        <p:txBody>
          <a:bodyPr/>
          <a:lstStyle>
            <a:lvl1pPr>
              <a:defRPr baseline="0">
                <a:latin typeface="NSK-TSR-E Light" pitchFamily="2" charset="0"/>
                <a:ea typeface="NSK-TSR-J M" pitchFamily="18" charset="-128"/>
              </a:defRPr>
            </a:lvl1pPr>
          </a:lstStyle>
          <a:p>
            <a:fld id="{D3C2DD9F-D2B3-42EE-8491-A364FC0D16A5}" type="slidenum">
              <a:rPr lang="en-US" altLang="ja-JP" noProof="0" smtClean="0"/>
              <a:pPr/>
              <a:t>‹Nr.›</a:t>
            </a:fld>
            <a:endParaRPr lang="en-US" altLang="ja-JP" noProof="0"/>
          </a:p>
        </p:txBody>
      </p:sp>
    </p:spTree>
    <p:extLst>
      <p:ext uri="{BB962C8B-B14F-4D97-AF65-F5344CB8AC3E}">
        <p14:creationId xmlns:p14="http://schemas.microsoft.com/office/powerpoint/2010/main" val="198392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bwMode="white">
          <a:xfrm>
            <a:off x="1584000" y="93480"/>
            <a:ext cx="9000000" cy="432000"/>
          </a:xfrm>
          <a:prstGeom prst="rect">
            <a:avLst/>
          </a:prstGeom>
          <a:noFill/>
        </p:spPr>
        <p:txBody>
          <a:bodyPr>
            <a:spAutoFit/>
          </a:bodyPr>
          <a:lstStyle>
            <a:lvl1pPr algn="ctr">
              <a:defRPr sz="2400">
                <a:solidFill>
                  <a:schemeClr val="bg1"/>
                </a:solidFill>
                <a:latin typeface="NSK-TSR-J DB" panose="02020700000000000000" pitchFamily="18" charset="-128"/>
                <a:ea typeface="NSK-TSR-J DB" panose="02020700000000000000" pitchFamily="18" charset="-128"/>
              </a:defRPr>
            </a:lvl1pPr>
          </a:lstStyle>
          <a:p>
            <a:r>
              <a:rPr kumimoji="1" lang="en" altLang="en-US"/>
              <a:t>Formatting the Master Title</a:t>
            </a:r>
          </a:p>
        </p:txBody>
      </p:sp>
      <p:sp>
        <p:nvSpPr>
          <p:cNvPr id="3" name="コンテンツ プレースホルダー 2"/>
          <p:cNvSpPr>
            <a:spLocks noGrp="1"/>
          </p:cNvSpPr>
          <p:nvPr>
            <p:ph idx="1"/>
          </p:nvPr>
        </p:nvSpPr>
        <p:spPr>
          <a:xfrm>
            <a:off x="588000" y="900000"/>
            <a:ext cx="11016000" cy="5400000"/>
          </a:xfrm>
        </p:spPr>
        <p:txBody>
          <a:bodyPr/>
          <a:lstStyle/>
          <a:p>
            <a:pPr lvl="0"/>
            <a:r>
              <a:rPr kumimoji="1" lang="en" altLang="en-US"/>
              <a:t>Formatting Master Text</a:t>
            </a:r>
          </a:p>
          <a:p>
            <a:pPr lvl="1"/>
            <a:r>
              <a:rPr kumimoji="1" lang="en" altLang="en-US"/>
              <a:t>Level 2</a:t>
            </a:r>
          </a:p>
          <a:p>
            <a:pPr lvl="2"/>
            <a:r>
              <a:rPr kumimoji="1" lang="en" altLang="en-US"/>
              <a:t>Level 3</a:t>
            </a:r>
          </a:p>
        </p:txBody>
      </p:sp>
      <p:sp>
        <p:nvSpPr>
          <p:cNvPr id="6" name="スライド番号プレースホルダー 5"/>
          <p:cNvSpPr>
            <a:spLocks noGrp="1"/>
          </p:cNvSpPr>
          <p:nvPr>
            <p:ph type="sldNum" sz="quarter" idx="12"/>
          </p:nvPr>
        </p:nvSpPr>
        <p:spPr/>
        <p:txBody>
          <a:bodyPr/>
          <a:lstStyle>
            <a:lvl1pPr>
              <a:defRPr baseline="0">
                <a:latin typeface="NSK-TSR-E Light" pitchFamily="2" charset="0"/>
                <a:ea typeface="NSK-TSR-J M" pitchFamily="18" charset="-128"/>
              </a:defRPr>
            </a:lvl1pPr>
          </a:lstStyle>
          <a:p>
            <a:fld id="{D3C2DD9F-D2B3-42EE-8491-A364FC0D16A5}" type="slidenum">
              <a:rPr lang="en-US" altLang="ja-JP" noProof="0" smtClean="0"/>
              <a:pPr/>
              <a:t>‹Nr.›</a:t>
            </a:fld>
            <a:endParaRPr lang="en-US" altLang="ja-JP" noProof="0"/>
          </a:p>
        </p:txBody>
      </p:sp>
    </p:spTree>
    <p:extLst>
      <p:ext uri="{BB962C8B-B14F-4D97-AF65-F5344CB8AC3E}">
        <p14:creationId xmlns:p14="http://schemas.microsoft.com/office/powerpoint/2010/main" val="4082590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全面写真">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a:defRPr baseline="0">
                <a:latin typeface="NSK-TSR-E Light" pitchFamily="2" charset="0"/>
                <a:ea typeface="NSK-TSR-J M" pitchFamily="18" charset="-128"/>
              </a:defRPr>
            </a:lvl1pPr>
          </a:lstStyle>
          <a:p>
            <a:fld id="{D3C2DD9F-D2B3-42EE-8491-A364FC0D16A5}" type="slidenum">
              <a:rPr lang="en-US" altLang="ja-JP" noProof="0" smtClean="0"/>
              <a:pPr/>
              <a:t>‹Nr.›</a:t>
            </a:fld>
            <a:endParaRPr lang="en-US" altLang="ja-JP" noProof="0"/>
          </a:p>
        </p:txBody>
      </p:sp>
      <p:sp>
        <p:nvSpPr>
          <p:cNvPr id="6" name="タイトル 1"/>
          <p:cNvSpPr>
            <a:spLocks noGrp="1"/>
          </p:cNvSpPr>
          <p:nvPr>
            <p:ph type="title"/>
          </p:nvPr>
        </p:nvSpPr>
        <p:spPr bwMode="white">
          <a:xfrm>
            <a:off x="1584000" y="198000"/>
            <a:ext cx="9000000" cy="432000"/>
          </a:xfrm>
          <a:prstGeom prst="rect">
            <a:avLst/>
          </a:prstGeom>
          <a:noFill/>
        </p:spPr>
        <p:txBody>
          <a:bodyPr>
            <a:spAutoFit/>
          </a:bodyPr>
          <a:lstStyle>
            <a:lvl1pPr algn="ctr">
              <a:defRPr sz="2400">
                <a:solidFill>
                  <a:schemeClr val="bg1"/>
                </a:solidFill>
                <a:latin typeface="NSK-TSR-J DB" panose="02020700000000000000" pitchFamily="18" charset="-128"/>
                <a:ea typeface="NSK-TSR-J DB" panose="02020700000000000000" pitchFamily="18" charset="-128"/>
              </a:defRPr>
            </a:lvl1pPr>
          </a:lstStyle>
          <a:p>
            <a:r>
              <a:rPr kumimoji="1" lang="en" altLang="en-US"/>
              <a:t>Formatting the Master Title</a:t>
            </a:r>
          </a:p>
        </p:txBody>
      </p:sp>
    </p:spTree>
    <p:extLst>
      <p:ext uri="{BB962C8B-B14F-4D97-AF65-F5344CB8AC3E}">
        <p14:creationId xmlns:p14="http://schemas.microsoft.com/office/powerpoint/2010/main" val="368750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無地">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2965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588000" y="900000"/>
            <a:ext cx="11016000" cy="5400000"/>
          </a:xfrm>
          <a:prstGeom prst="rect">
            <a:avLst/>
          </a:prstGeom>
        </p:spPr>
        <p:txBody>
          <a:bodyPr vert="horz" lIns="91440" tIns="45720" rIns="91440" bIns="45720" rtlCol="0">
            <a:noAutofit/>
          </a:bodyPr>
          <a:lstStyle/>
          <a:p>
            <a:pPr lvl="0"/>
            <a:r>
              <a:rPr kumimoji="1" lang="en" altLang="en-US"/>
              <a:t>Formatting Master Text</a:t>
            </a:r>
          </a:p>
          <a:p>
            <a:pPr lvl="1"/>
            <a:r>
              <a:rPr kumimoji="1" lang="en" altLang="en-US"/>
              <a:t>Level 2</a:t>
            </a:r>
          </a:p>
          <a:p>
            <a:pPr lvl="2"/>
            <a:r>
              <a:rPr kumimoji="1" lang="en" altLang="en-US"/>
              <a:t>Level 3</a:t>
            </a:r>
          </a:p>
        </p:txBody>
      </p:sp>
      <p:sp>
        <p:nvSpPr>
          <p:cNvPr id="6" name="スライド番号プレースホルダー 5"/>
          <p:cNvSpPr>
            <a:spLocks noGrp="1"/>
          </p:cNvSpPr>
          <p:nvPr>
            <p:ph type="sldNum" sz="quarter" idx="4"/>
          </p:nvPr>
        </p:nvSpPr>
        <p:spPr>
          <a:xfrm>
            <a:off x="9360000" y="6408000"/>
            <a:ext cx="2743200" cy="365125"/>
          </a:xfrm>
          <a:prstGeom prst="rect">
            <a:avLst/>
          </a:prstGeom>
        </p:spPr>
        <p:txBody>
          <a:bodyPr vert="horz" lIns="91440" tIns="45720" rIns="91440" bIns="45720" rtlCol="0" anchor="ctr"/>
          <a:lstStyle>
            <a:lvl1pPr algn="r">
              <a:defRPr sz="1200" b="1" baseline="0">
                <a:solidFill>
                  <a:schemeClr val="tx1">
                    <a:tint val="75000"/>
                  </a:schemeClr>
                </a:solidFill>
                <a:latin typeface="NSK-TSR-E Light" pitchFamily="2" charset="0"/>
                <a:ea typeface="NSK-TSR-J M" pitchFamily="18" charset="-128"/>
              </a:defRPr>
            </a:lvl1pPr>
          </a:lstStyle>
          <a:p>
            <a:fld id="{D3C2DD9F-D2B3-42EE-8491-A364FC0D16A5}" type="slidenum">
              <a:rPr lang="en-US" altLang="ja-JP" noProof="0" smtClean="0"/>
              <a:pPr/>
              <a:t>‹Nr.›</a:t>
            </a:fld>
            <a:endParaRPr lang="en-US" altLang="ja-JP" noProof="0"/>
          </a:p>
        </p:txBody>
      </p:sp>
      <p:pic>
        <p:nvPicPr>
          <p:cNvPr id="5" name="図 4">
            <a:extLst>
              <a:ext uri="{FF2B5EF4-FFF2-40B4-BE49-F238E27FC236}">
                <a16:creationId xmlns:a16="http://schemas.microsoft.com/office/drawing/2014/main" id="{6218A7E9-4308-5626-91E3-B8F79C6B1870}"/>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1"/>
            <a:ext cx="12190811" cy="643827"/>
          </a:xfrm>
          <a:prstGeom prst="rect">
            <a:avLst/>
          </a:prstGeom>
        </p:spPr>
      </p:pic>
    </p:spTree>
    <p:extLst>
      <p:ext uri="{BB962C8B-B14F-4D97-AF65-F5344CB8AC3E}">
        <p14:creationId xmlns:p14="http://schemas.microsoft.com/office/powerpoint/2010/main" val="84263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4" r:id="rId4"/>
  </p:sldLayoutIdLst>
  <p:hf hdr="0" dt="0"/>
  <p:txStyles>
    <p:titleStyle>
      <a:lvl1pPr algn="l" defTabSz="914400" rtl="0" eaLnBrk="1" latinLnBrk="0" hangingPunct="1">
        <a:lnSpc>
          <a:spcPct val="90000"/>
        </a:lnSpc>
        <a:spcBef>
          <a:spcPct val="0"/>
        </a:spcBef>
        <a:buNone/>
        <a:defRPr kumimoji="1" sz="2400" kern="1200">
          <a:solidFill>
            <a:schemeClr val="bg1"/>
          </a:solidFill>
          <a:latin typeface="NSK-TSR-J DB" panose="02020700000000000000" pitchFamily="18" charset="-128"/>
          <a:ea typeface="NSK-TSR-J DB" panose="02020700000000000000" pitchFamily="18" charset="-128"/>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NSK-TSR-J M" panose="02020600000000000000" pitchFamily="18" charset="-128"/>
          <a:ea typeface="NSK-TSR-J M" panose="02020600000000000000" pitchFamily="18" charset="-128"/>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2100" kern="1200">
          <a:solidFill>
            <a:schemeClr val="tx1"/>
          </a:solidFill>
          <a:latin typeface="NSK-TSR-J M" panose="02020600000000000000" pitchFamily="18" charset="-128"/>
          <a:ea typeface="NSK-TSR-J M" panose="02020600000000000000" pitchFamily="18" charset="-128"/>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NSK-TSR-J M" panose="02020600000000000000" pitchFamily="18" charset="-128"/>
          <a:ea typeface="NSK-TSR-J M" panose="020206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NSK-TSR-J M" panose="02020600000000000000" pitchFamily="18" charset="-128"/>
          <a:ea typeface="NSK-TSR-J M" panose="020206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NSK-TSR-J M" panose="02020600000000000000" pitchFamily="18" charset="-128"/>
          <a:ea typeface="NSK-TSR-J M" panose="020206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image" Target="../media/image10.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15.png"/><Relationship Id="rId7"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3.emf"/><Relationship Id="rId4" Type="http://schemas.openxmlformats.org/officeDocument/2006/relationships/image" Target="../media/image11.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9.png"/><Relationship Id="rId7"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3.emf"/></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3" Type="http://schemas.openxmlformats.org/officeDocument/2006/relationships/image" Target="../media/image20.png"/><Relationship Id="rId7" Type="http://schemas.openxmlformats.org/officeDocument/2006/relationships/image" Target="../media/image15.png"/><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22.png"/><Relationship Id="rId5" Type="http://schemas.openxmlformats.org/officeDocument/2006/relationships/image" Target="../media/image10.png"/><Relationship Id="rId10" Type="http://schemas.openxmlformats.org/officeDocument/2006/relationships/image" Target="../media/image21.jpeg"/><Relationship Id="rId4" Type="http://schemas.openxmlformats.org/officeDocument/2006/relationships/image" Target="../media/image7.png"/><Relationship Id="rId9" Type="http://schemas.openxmlformats.org/officeDocument/2006/relationships/image" Target="../media/image18.png"/><Relationship Id="rId1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emf"/><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3.emf"/><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notesSlide" Target="../notesSlides/notesSlide5.xml"/><Relationship Id="rId16"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933504" y="2651760"/>
            <a:ext cx="8324991" cy="1554480"/>
          </a:xfrm>
        </p:spPr>
        <p:txBody>
          <a:bodyPr wrap="square" lIns="91440" tIns="45720" rIns="91440" bIns="45720" anchorCtr="0"/>
          <a:lstStyle/>
          <a:p>
            <a:pPr marL="0" indent="0" algn="l"/>
            <a:r>
              <a:rPr lang="en-US" altLang="en-US" sz="4800" dirty="0"/>
              <a:t>New Product Introduction: EmaxPROgress</a:t>
            </a:r>
            <a:endParaRPr kumimoji="1" lang="ja-JP" altLang="en-US" sz="4800" dirty="0"/>
          </a:p>
        </p:txBody>
      </p:sp>
      <p:sp>
        <p:nvSpPr>
          <p:cNvPr id="3" name="スライド番号プレースホルダー 2"/>
          <p:cNvSpPr>
            <a:spLocks noGrp="1"/>
          </p:cNvSpPr>
          <p:nvPr>
            <p:ph type="sldNum" sz="quarter" idx="12"/>
          </p:nvPr>
        </p:nvSpPr>
        <p:spPr/>
        <p:txBody>
          <a:bodyPr/>
          <a:lstStyle/>
          <a:p>
            <a:fld id="{D3C2DD9F-D2B3-42EE-8491-A364FC0D16A5}" type="slidenum">
              <a:rPr lang="en-US" altLang="ja-JP" noProof="0" smtClean="0"/>
              <a:pPr/>
              <a:t>1</a:t>
            </a:fld>
            <a:endParaRPr lang="en-US" altLang="ja-JP" noProof="0" dirty="0"/>
          </a:p>
        </p:txBody>
      </p:sp>
      <p:pic>
        <p:nvPicPr>
          <p:cNvPr id="5" name="図 4">
            <a:extLst>
              <a:ext uri="{FF2B5EF4-FFF2-40B4-BE49-F238E27FC236}">
                <a16:creationId xmlns:a16="http://schemas.microsoft.com/office/drawing/2014/main" id="{38D1B665-C4F5-C1DF-CC05-F4E6D57DB1B1}"/>
              </a:ext>
            </a:extLst>
          </p:cNvPr>
          <p:cNvPicPr>
            <a:picLocks noChangeAspect="1"/>
          </p:cNvPicPr>
          <p:nvPr/>
        </p:nvPicPr>
        <p:blipFill>
          <a:blip r:embed="rId2"/>
          <a:stretch>
            <a:fillRect/>
          </a:stretch>
        </p:blipFill>
        <p:spPr>
          <a:xfrm>
            <a:off x="72000" y="6246000"/>
            <a:ext cx="900000" cy="549474"/>
          </a:xfrm>
          <a:prstGeom prst="rect">
            <a:avLst/>
          </a:prstGeom>
        </p:spPr>
      </p:pic>
      <p:pic>
        <p:nvPicPr>
          <p:cNvPr id="7" name="Grafik 6">
            <a:extLst>
              <a:ext uri="{FF2B5EF4-FFF2-40B4-BE49-F238E27FC236}">
                <a16:creationId xmlns:a16="http://schemas.microsoft.com/office/drawing/2014/main" id="{C2A00346-3DBC-3FF8-CC85-063BCFD61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743" y="982852"/>
            <a:ext cx="1635337" cy="549473"/>
          </a:xfrm>
          <a:prstGeom prst="rect">
            <a:avLst/>
          </a:prstGeom>
        </p:spPr>
      </p:pic>
    </p:spTree>
    <p:extLst>
      <p:ext uri="{BB962C8B-B14F-4D97-AF65-F5344CB8AC3E}">
        <p14:creationId xmlns:p14="http://schemas.microsoft.com/office/powerpoint/2010/main" val="2175199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B5266-C499-CEFE-E7C1-0C1CEC297FD7}"/>
            </a:ext>
          </a:extLst>
        </p:cNvPr>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D790F3E0-C470-B852-5D26-F0ED4D373A78}"/>
              </a:ext>
            </a:extLst>
          </p:cNvPr>
          <p:cNvSpPr txBox="1"/>
          <p:nvPr/>
        </p:nvSpPr>
        <p:spPr>
          <a:xfrm>
            <a:off x="567831" y="2890391"/>
            <a:ext cx="11056338" cy="1077218"/>
          </a:xfrm>
          <a:prstGeom prst="rect">
            <a:avLst/>
          </a:prstGeom>
          <a:noFill/>
        </p:spPr>
        <p:txBody>
          <a:bodyPr wrap="square" lIns="91440" tIns="45720" rIns="91440" bIns="45720" rtlCol="0" anchorCtr="0">
            <a:spAutoFit/>
          </a:bodyPr>
          <a:lstStyle/>
          <a:p>
            <a:pPr marL="0" indent="0" algn="l"/>
            <a:r>
              <a:rPr kumimoji="1" lang="en" altLang="ja-JP" sz="3200" i="1" dirty="0">
                <a:latin typeface="Meiryo UI" panose="020B0604030504040204" pitchFamily="50" charset="-128"/>
                <a:ea typeface="Meiryo UI" panose="020B0604030504040204" pitchFamily="50" charset="-128"/>
              </a:rPr>
              <a:t>Before introducing EmaxPROgress,</a:t>
            </a:r>
            <a:endParaRPr kumimoji="1" lang="en-US" altLang="ja-JP" sz="3200" i="1" dirty="0">
              <a:latin typeface="Meiryo UI" panose="020B0604030504040204" pitchFamily="50" charset="-128"/>
              <a:ea typeface="Meiryo UI" panose="020B0604030504040204" pitchFamily="50" charset="-128"/>
            </a:endParaRPr>
          </a:p>
          <a:p>
            <a:pPr marL="0" indent="0" algn="l"/>
            <a:r>
              <a:rPr kumimoji="1" lang="en-US" altLang="en-US" sz="3200" i="1" dirty="0">
                <a:latin typeface="Meiryo UI" panose="020B0604030504040204" pitchFamily="50" charset="-128"/>
                <a:ea typeface="Meiryo UI" panose="020B0604030504040204" pitchFamily="50" charset="-128"/>
              </a:rPr>
              <a:t>let's look back at the evolution of Nakanishi's grinders.</a:t>
            </a:r>
            <a:endParaRPr kumimoji="1" lang="en" altLang="en-US" sz="3200" i="1"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468292C2-A160-C65E-D6AF-C9D73A23526A}"/>
              </a:ext>
            </a:extLst>
          </p:cNvPr>
          <p:cNvPicPr>
            <a:picLocks noChangeAspect="1"/>
          </p:cNvPicPr>
          <p:nvPr/>
        </p:nvPicPr>
        <p:blipFill>
          <a:blip r:embed="rId3"/>
          <a:stretch>
            <a:fillRect/>
          </a:stretch>
        </p:blipFill>
        <p:spPr>
          <a:xfrm>
            <a:off x="72000" y="6246000"/>
            <a:ext cx="900000" cy="549474"/>
          </a:xfrm>
          <a:prstGeom prst="rect">
            <a:avLst/>
          </a:prstGeom>
        </p:spPr>
      </p:pic>
      <p:sp>
        <p:nvSpPr>
          <p:cNvPr id="4" name="スライド番号プレースホルダー 2">
            <a:extLst>
              <a:ext uri="{FF2B5EF4-FFF2-40B4-BE49-F238E27FC236}">
                <a16:creationId xmlns:a16="http://schemas.microsoft.com/office/drawing/2014/main" id="{789D784B-0EF4-8B75-220D-60D634016680}"/>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2</a:t>
            </a:fld>
            <a:endParaRPr lang="en-US" altLang="ja-JP" noProof="0" dirty="0"/>
          </a:p>
        </p:txBody>
      </p:sp>
    </p:spTree>
    <p:extLst>
      <p:ext uri="{BB962C8B-B14F-4D97-AF65-F5344CB8AC3E}">
        <p14:creationId xmlns:p14="http://schemas.microsoft.com/office/powerpoint/2010/main" val="2004439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423BC-561A-9A94-23BC-C49A7BDDF34B}"/>
            </a:ext>
          </a:extLst>
        </p:cNvPr>
        <p:cNvGrpSpPr/>
        <p:nvPr/>
      </p:nvGrpSpPr>
      <p:grpSpPr>
        <a:xfrm>
          <a:off x="0" y="0"/>
          <a:ext cx="0" cy="0"/>
          <a:chOff x="0" y="0"/>
          <a:chExt cx="0" cy="0"/>
        </a:xfrm>
      </p:grpSpPr>
      <p:pic>
        <p:nvPicPr>
          <p:cNvPr id="9" name="図 8" descr="NAKANISHI | Industrial | Micro Grinders | ROTUS">
            <a:extLst>
              <a:ext uri="{FF2B5EF4-FFF2-40B4-BE49-F238E27FC236}">
                <a16:creationId xmlns:a16="http://schemas.microsoft.com/office/drawing/2014/main" id="{F609CE61-1294-8339-14A6-386F69FA60E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7957" y="3033713"/>
            <a:ext cx="6517137" cy="3333529"/>
          </a:xfrm>
          <a:prstGeom prst="rect">
            <a:avLst/>
          </a:prstGeom>
        </p:spPr>
      </p:pic>
      <p:graphicFrame>
        <p:nvGraphicFramePr>
          <p:cNvPr id="12" name="コンテンツ プレースホルダー 3">
            <a:extLst>
              <a:ext uri="{FF2B5EF4-FFF2-40B4-BE49-F238E27FC236}">
                <a16:creationId xmlns:a16="http://schemas.microsoft.com/office/drawing/2014/main" id="{EE16F695-07B4-2566-52FE-C9BD0841B361}"/>
              </a:ext>
            </a:extLst>
          </p:cNvPr>
          <p:cNvGraphicFramePr>
            <a:graphicFrameLocks/>
          </p:cNvGraphicFramePr>
          <p:nvPr>
            <p:extLst>
              <p:ext uri="{D42A27DB-BD31-4B8C-83A1-F6EECF244321}">
                <p14:modId xmlns:p14="http://schemas.microsoft.com/office/powerpoint/2010/main" val="3091873292"/>
              </p:ext>
            </p:extLst>
          </p:nvPr>
        </p:nvGraphicFramePr>
        <p:xfrm>
          <a:off x="8904312" y="980728"/>
          <a:ext cx="2952328" cy="4450080"/>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val="2838585347"/>
                    </a:ext>
                  </a:extLst>
                </a:gridCol>
                <a:gridCol w="1080120">
                  <a:extLst>
                    <a:ext uri="{9D8B030D-6E8A-4147-A177-3AD203B41FA5}">
                      <a16:colId xmlns:a16="http://schemas.microsoft.com/office/drawing/2014/main" val="3093808025"/>
                    </a:ext>
                  </a:extLst>
                </a:gridCol>
                <a:gridCol w="1080120">
                  <a:extLst>
                    <a:ext uri="{9D8B030D-6E8A-4147-A177-3AD203B41FA5}">
                      <a16:colId xmlns:a16="http://schemas.microsoft.com/office/drawing/2014/main" val="4179138209"/>
                    </a:ext>
                  </a:extLst>
                </a:gridCol>
              </a:tblGrid>
              <a:tr h="370840">
                <a:tc>
                  <a:txBody>
                    <a:bodyPr/>
                    <a:lstStyle/>
                    <a:p>
                      <a:pPr algn="r"/>
                      <a:endParaRPr kumimoji="1" lang="ja-JP" altLang="en-US" sz="1200" dirty="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kumimoji="1" lang="en-US" altLang="ja-JP" sz="1600" dirty="0">
                          <a:latin typeface="Meiryo UI" panose="020B0604030504040204" pitchFamily="50" charset="-128"/>
                          <a:ea typeface="Meiryo UI" panose="020B0604030504040204" pitchFamily="50" charset="-128"/>
                        </a:rPr>
                        <a:t>B</a:t>
                      </a:r>
                      <a:r>
                        <a:rPr kumimoji="1" lang="en" altLang="en-US" sz="1600" dirty="0">
                          <a:latin typeface="Meiryo UI" panose="020B0604030504040204" pitchFamily="50" charset="-128"/>
                          <a:ea typeface="Meiryo UI" panose="020B0604030504040204" pitchFamily="50" charset="-128"/>
                        </a:rPr>
                        <a:t>rushed</a:t>
                      </a:r>
                    </a:p>
                  </a:txBody>
                  <a:tcPr marL="18288" marR="18288"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kumimoji="1" lang="en" altLang="en-US" sz="1600" dirty="0">
                          <a:latin typeface="Meiryo UI" panose="020B0604030504040204" pitchFamily="50" charset="-128"/>
                          <a:ea typeface="Meiryo UI" panose="020B0604030504040204" pitchFamily="50" charset="-128"/>
                        </a:rPr>
                        <a:t>Brushless</a:t>
                      </a:r>
                    </a:p>
                  </a:txBody>
                  <a:tcPr marL="18288" marR="18288"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222982159"/>
                  </a:ext>
                </a:extLst>
              </a:tr>
              <a:tr h="370840">
                <a:tc>
                  <a:txBody>
                    <a:bodyPr/>
                    <a:lstStyle/>
                    <a:p>
                      <a:pPr algn="r"/>
                      <a:endParaRPr kumimoji="1" lang="ja-JP" altLang="en-US" sz="1400" b="1">
                        <a:solidFill>
                          <a:srgbClr val="FFFF00"/>
                        </a:solidFill>
                        <a:latin typeface="Meiryo UI" panose="020B0604030504040204" pitchFamily="50" charset="-128"/>
                        <a:ea typeface="Meiryo UI" panose="020B0604030504040204" pitchFamily="50" charset="-128"/>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2821184"/>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47596181"/>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91455292"/>
                  </a:ext>
                </a:extLst>
              </a:tr>
              <a:tr h="370840">
                <a:tc>
                  <a:txBody>
                    <a:bodyPr/>
                    <a:lstStyle/>
                    <a:p>
                      <a:pPr algn="r"/>
                      <a:endParaRPr kumimoji="1" lang="en-US" altLang="ja-JP"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3113108"/>
                  </a:ext>
                </a:extLst>
              </a:tr>
              <a:tr h="370840">
                <a:tc>
                  <a:txBody>
                    <a:bodyPr/>
                    <a:lstStyle/>
                    <a:p>
                      <a:pPr algn="r"/>
                      <a:endParaRPr kumimoji="1" lang="en-US" altLang="ja-JP"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8622735"/>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64543337"/>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2769722"/>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35190858"/>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6965733"/>
                  </a:ext>
                </a:extLst>
              </a:tr>
              <a:tr h="370840">
                <a:tc>
                  <a:txBody>
                    <a:bodyPr/>
                    <a:lstStyle/>
                    <a:p>
                      <a:pPr algn="r"/>
                      <a:endParaRPr kumimoji="1" lang="ja-JP" altLang="en-US" sz="1400" dirty="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74855298"/>
                  </a:ext>
                </a:extLst>
              </a:tr>
              <a:tr h="370840">
                <a:tc>
                  <a:txBody>
                    <a:bodyPr/>
                    <a:lstStyle/>
                    <a:p>
                      <a:pPr algn="r"/>
                      <a:endParaRPr kumimoji="1" lang="ja-JP" altLang="en-US" sz="1400" b="1">
                        <a:solidFill>
                          <a:srgbClr val="FFFF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b="1">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6662518"/>
                  </a:ext>
                </a:extLst>
              </a:tr>
            </a:tbl>
          </a:graphicData>
        </a:graphic>
      </p:graphicFrame>
      <p:sp>
        <p:nvSpPr>
          <p:cNvPr id="2" name="タイトル 1">
            <a:extLst>
              <a:ext uri="{FF2B5EF4-FFF2-40B4-BE49-F238E27FC236}">
                <a16:creationId xmlns:a16="http://schemas.microsoft.com/office/drawing/2014/main" id="{C0194F11-4CEE-D7C4-3CC7-EE4CF6F606A6}"/>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kumimoji="1" lang="en" altLang="ja-JP" b="1" dirty="0"/>
              <a:t>The Evolution of Micro Grinders</a:t>
            </a:r>
          </a:p>
        </p:txBody>
      </p:sp>
      <p:sp>
        <p:nvSpPr>
          <p:cNvPr id="31" name="コンテンツ プレースホルダー 2">
            <a:extLst>
              <a:ext uri="{FF2B5EF4-FFF2-40B4-BE49-F238E27FC236}">
                <a16:creationId xmlns:a16="http://schemas.microsoft.com/office/drawing/2014/main" id="{2166EDDD-4E28-A863-996E-CF702231A8EA}"/>
              </a:ext>
            </a:extLst>
          </p:cNvPr>
          <p:cNvSpPr txBox="1">
            <a:spLocks/>
          </p:cNvSpPr>
          <p:nvPr/>
        </p:nvSpPr>
        <p:spPr>
          <a:xfrm>
            <a:off x="685800" y="777240"/>
            <a:ext cx="8603868" cy="2194560"/>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ts val="2300"/>
              </a:lnSpc>
              <a:spcBef>
                <a:spcPts val="0"/>
              </a:spcBef>
              <a:spcAft>
                <a:spcPts val="100"/>
              </a:spcAft>
              <a:buNone/>
              <a:defRPr sz="2200"/>
            </a:pPr>
            <a:r>
              <a:rPr lang="en" altLang="ja-JP" sz="2200" dirty="0"/>
              <a:t>In 1982, we entered the industrial market with the ROTUS air</a:t>
            </a:r>
            <a:r>
              <a:rPr lang="en-US" altLang="ja-JP" sz="2200" dirty="0"/>
              <a:t> </a:t>
            </a:r>
            <a:r>
              <a:rPr lang="en" altLang="ja-JP" sz="2200" dirty="0"/>
              <a:t>grinder.</a:t>
            </a:r>
          </a:p>
          <a:p>
            <a:pPr marL="0" indent="0">
              <a:spcBef>
                <a:spcPts val="0"/>
              </a:spcBef>
              <a:spcAft>
                <a:spcPts val="100"/>
              </a:spcAft>
              <a:buNone/>
              <a:defRPr sz="2200"/>
            </a:pPr>
            <a:r>
              <a:rPr lang="en" altLang="en-US" sz="2200" dirty="0"/>
              <a:t>A high-performance air motor </a:t>
            </a:r>
            <a:r>
              <a:rPr lang="ja-JP" altLang="ja-JP" dirty="0"/>
              <a:t>delivering high torque</a:t>
            </a:r>
            <a:r>
              <a:rPr lang="en" altLang="en-US" sz="2200" dirty="0"/>
              <a:t>.</a:t>
            </a:r>
            <a:endParaRPr lang="en-US" altLang="ja-JP" dirty="0"/>
          </a:p>
          <a:p>
            <a:pPr marL="0" indent="0">
              <a:lnSpc>
                <a:spcPts val="2300"/>
              </a:lnSpc>
              <a:spcBef>
                <a:spcPts val="0"/>
              </a:spcBef>
              <a:spcAft>
                <a:spcPts val="100"/>
              </a:spcAft>
              <a:buNone/>
              <a:defRPr sz="2200"/>
            </a:pPr>
            <a:r>
              <a:rPr lang="en-US" altLang="en-US" sz="2200" dirty="0"/>
              <a:t>A wide range of interchangeable attachments.</a:t>
            </a:r>
          </a:p>
          <a:p>
            <a:pPr marL="0" indent="0">
              <a:lnSpc>
                <a:spcPts val="2300"/>
              </a:lnSpc>
              <a:spcBef>
                <a:spcPts val="0"/>
              </a:spcBef>
              <a:spcAft>
                <a:spcPts val="100"/>
              </a:spcAft>
              <a:buNone/>
              <a:defRPr sz="2200"/>
            </a:pPr>
            <a:r>
              <a:rPr lang="en" altLang="en-US" sz="2200" dirty="0"/>
              <a:t>Stable rotation speed without heat generation even during long use.</a:t>
            </a:r>
          </a:p>
        </p:txBody>
      </p:sp>
      <p:sp>
        <p:nvSpPr>
          <p:cNvPr id="19" name="四角形: 角を丸くする 18">
            <a:extLst>
              <a:ext uri="{FF2B5EF4-FFF2-40B4-BE49-F238E27FC236}">
                <a16:creationId xmlns:a16="http://schemas.microsoft.com/office/drawing/2014/main" id="{1D5FF392-4BE1-9DEE-29CA-8D09FAF8C0A8}"/>
              </a:ext>
            </a:extLst>
          </p:cNvPr>
          <p:cNvSpPr/>
          <p:nvPr/>
        </p:nvSpPr>
        <p:spPr>
          <a:xfrm>
            <a:off x="6096468" y="3031437"/>
            <a:ext cx="3193200" cy="935665"/>
          </a:xfrm>
          <a:prstGeom prst="roundRect">
            <a:avLst/>
          </a:prstGeom>
          <a:solidFill>
            <a:schemeClr val="accent3">
              <a:lumMod val="60000"/>
              <a:lumOff val="4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Air motor</a:t>
            </a:r>
            <a:endParaRPr kumimoji="1" lang="en-US"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3,000</a:t>
            </a:r>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30,000</a:t>
            </a:r>
            <a:r>
              <a:rPr kumimoji="1" lang="en" altLang="ja-JP" b="1" baseline="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min</a:t>
            </a:r>
            <a:r>
              <a:rPr kumimoji="1" lang="en" altLang="ja-JP" b="1" baseline="300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46 W</a:t>
            </a:r>
            <a:endParaRPr kumimoji="1" lang="ja-JP" altLang="en-US" dirty="0"/>
          </a:p>
        </p:txBody>
      </p:sp>
      <p:pic>
        <p:nvPicPr>
          <p:cNvPr id="4" name="図 3">
            <a:extLst>
              <a:ext uri="{FF2B5EF4-FFF2-40B4-BE49-F238E27FC236}">
                <a16:creationId xmlns:a16="http://schemas.microsoft.com/office/drawing/2014/main" id="{2FBB97A6-75CB-F887-B525-0151BB70B286}"/>
              </a:ext>
            </a:extLst>
          </p:cNvPr>
          <p:cNvPicPr>
            <a:picLocks noChangeAspect="1"/>
          </p:cNvPicPr>
          <p:nvPr/>
        </p:nvPicPr>
        <p:blipFill>
          <a:blip r:embed="rId3"/>
          <a:stretch>
            <a:fillRect/>
          </a:stretch>
        </p:blipFill>
        <p:spPr>
          <a:xfrm>
            <a:off x="72000" y="6246000"/>
            <a:ext cx="900000" cy="549474"/>
          </a:xfrm>
          <a:prstGeom prst="rect">
            <a:avLst/>
          </a:prstGeom>
        </p:spPr>
      </p:pic>
      <p:sp>
        <p:nvSpPr>
          <p:cNvPr id="3" name="スライド番号プレースホルダー 2">
            <a:extLst>
              <a:ext uri="{FF2B5EF4-FFF2-40B4-BE49-F238E27FC236}">
                <a16:creationId xmlns:a16="http://schemas.microsoft.com/office/drawing/2014/main" id="{D0C75C82-D368-CEBC-6EE1-80B05C40C13F}"/>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3</a:t>
            </a:fld>
            <a:endParaRPr lang="en-US" altLang="ja-JP" noProof="0" dirty="0"/>
          </a:p>
        </p:txBody>
      </p:sp>
    </p:spTree>
    <p:extLst>
      <p:ext uri="{BB962C8B-B14F-4D97-AF65-F5344CB8AC3E}">
        <p14:creationId xmlns:p14="http://schemas.microsoft.com/office/powerpoint/2010/main" val="895022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8B3E8-4D0B-991C-084F-43D664270C15}"/>
            </a:ext>
          </a:extLst>
        </p:cNvPr>
        <p:cNvGrpSpPr/>
        <p:nvPr/>
      </p:nvGrpSpPr>
      <p:grpSpPr>
        <a:xfrm>
          <a:off x="0" y="0"/>
          <a:ext cx="0" cy="0"/>
          <a:chOff x="0" y="0"/>
          <a:chExt cx="0" cy="0"/>
        </a:xfrm>
      </p:grpSpPr>
      <p:graphicFrame>
        <p:nvGraphicFramePr>
          <p:cNvPr id="12" name="コンテンツ プレースホルダー 3">
            <a:extLst>
              <a:ext uri="{FF2B5EF4-FFF2-40B4-BE49-F238E27FC236}">
                <a16:creationId xmlns:a16="http://schemas.microsoft.com/office/drawing/2014/main" id="{3DE30D43-0F5D-94EF-19FA-384F49A80E9C}"/>
              </a:ext>
            </a:extLst>
          </p:cNvPr>
          <p:cNvGraphicFramePr>
            <a:graphicFrameLocks/>
          </p:cNvGraphicFramePr>
          <p:nvPr>
            <p:extLst>
              <p:ext uri="{D42A27DB-BD31-4B8C-83A1-F6EECF244321}">
                <p14:modId xmlns:p14="http://schemas.microsoft.com/office/powerpoint/2010/main" val="3731957171"/>
              </p:ext>
            </p:extLst>
          </p:nvPr>
        </p:nvGraphicFramePr>
        <p:xfrm>
          <a:off x="8904312" y="980728"/>
          <a:ext cx="2952328" cy="4450080"/>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val="2838585347"/>
                    </a:ext>
                  </a:extLst>
                </a:gridCol>
                <a:gridCol w="1080120">
                  <a:extLst>
                    <a:ext uri="{9D8B030D-6E8A-4147-A177-3AD203B41FA5}">
                      <a16:colId xmlns:a16="http://schemas.microsoft.com/office/drawing/2014/main" val="3093808025"/>
                    </a:ext>
                  </a:extLst>
                </a:gridCol>
                <a:gridCol w="1080120">
                  <a:extLst>
                    <a:ext uri="{9D8B030D-6E8A-4147-A177-3AD203B41FA5}">
                      <a16:colId xmlns:a16="http://schemas.microsoft.com/office/drawing/2014/main" val="4179138209"/>
                    </a:ext>
                  </a:extLst>
                </a:gridCol>
              </a:tblGrid>
              <a:tr h="370840">
                <a:tc>
                  <a:txBody>
                    <a:bodyPr/>
                    <a:lstStyle/>
                    <a:p>
                      <a:pPr algn="r"/>
                      <a:endParaRPr kumimoji="1" lang="ja-JP" altLang="en-US" sz="1200" dirty="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kumimoji="1" lang="en-US" altLang="en-US" sz="1600" dirty="0">
                          <a:latin typeface="Meiryo UI" panose="020B0604030504040204" pitchFamily="50" charset="-128"/>
                          <a:ea typeface="Meiryo UI" panose="020B0604030504040204" pitchFamily="50" charset="-128"/>
                        </a:rPr>
                        <a:t>Brushed</a:t>
                      </a:r>
                      <a:endParaRPr kumimoji="1" lang="en" altLang="en-US" sz="1600" dirty="0">
                        <a:latin typeface="Meiryo UI" panose="020B0604030504040204" pitchFamily="50" charset="-128"/>
                        <a:ea typeface="Meiryo UI" panose="020B0604030504040204" pitchFamily="50" charset="-128"/>
                      </a:endParaRPr>
                    </a:p>
                  </a:txBody>
                  <a:tcPr marL="18288" marR="18288"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kumimoji="1" lang="en" altLang="en-US" sz="1600" dirty="0">
                          <a:latin typeface="Meiryo UI" panose="020B0604030504040204" pitchFamily="50" charset="-128"/>
                          <a:ea typeface="Meiryo UI" panose="020B0604030504040204" pitchFamily="50" charset="-128"/>
                        </a:rPr>
                        <a:t>Brushless</a:t>
                      </a:r>
                    </a:p>
                  </a:txBody>
                  <a:tcPr marL="18288" marR="18288"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222982159"/>
                  </a:ext>
                </a:extLst>
              </a:tr>
              <a:tr h="370840">
                <a:tc>
                  <a:txBody>
                    <a:bodyPr/>
                    <a:lstStyle/>
                    <a:p>
                      <a:pPr algn="r"/>
                      <a:r>
                        <a:rPr kumimoji="1" lang="en" altLang="ja-JP" sz="1600" b="1">
                          <a:solidFill>
                            <a:srgbClr val="FF0000"/>
                          </a:solidFill>
                          <a:latin typeface="Meiryo UI" panose="020B0604030504040204" pitchFamily="50" charset="-128"/>
                          <a:ea typeface="Meiryo UI" panose="020B0604030504040204" pitchFamily="50" charset="-128"/>
                        </a:rPr>
                        <a:t>1984</a:t>
                      </a:r>
                      <a:endParaRPr kumimoji="1" lang="ja-JP" altLang="en-US" sz="1400" b="1">
                        <a:solidFill>
                          <a:srgbClr val="FF0000"/>
                        </a:solidFill>
                        <a:latin typeface="Meiryo UI" panose="020B0604030504040204" pitchFamily="50" charset="-128"/>
                        <a:ea typeface="Meiryo UI" panose="020B0604030504040204" pitchFamily="50" charset="-128"/>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2821184"/>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47596181"/>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91455292"/>
                  </a:ext>
                </a:extLst>
              </a:tr>
              <a:tr h="370840">
                <a:tc>
                  <a:txBody>
                    <a:bodyPr/>
                    <a:lstStyle/>
                    <a:p>
                      <a:pPr algn="r"/>
                      <a:endParaRPr kumimoji="1" lang="en-US" altLang="ja-JP"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3113108"/>
                  </a:ext>
                </a:extLst>
              </a:tr>
              <a:tr h="370840">
                <a:tc>
                  <a:txBody>
                    <a:bodyPr/>
                    <a:lstStyle/>
                    <a:p>
                      <a:pPr algn="r"/>
                      <a:endParaRPr kumimoji="1" lang="en-US" altLang="ja-JP"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8622735"/>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64543337"/>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2769722"/>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35190858"/>
                  </a:ext>
                </a:extLst>
              </a:tr>
              <a:tr h="370840">
                <a:tc>
                  <a:txBody>
                    <a:bodyPr/>
                    <a:lstStyle/>
                    <a:p>
                      <a:pPr algn="r"/>
                      <a:endParaRPr kumimoji="1" lang="ja-JP" altLang="en-US" sz="1400" dirty="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6965733"/>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74855298"/>
                  </a:ext>
                </a:extLst>
              </a:tr>
              <a:tr h="370840">
                <a:tc>
                  <a:txBody>
                    <a:bodyPr/>
                    <a:lstStyle/>
                    <a:p>
                      <a:pPr algn="r"/>
                      <a:endParaRPr kumimoji="1" lang="ja-JP" altLang="en-US" sz="1400" b="1">
                        <a:solidFill>
                          <a:srgbClr val="FFFF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b="1">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6662518"/>
                  </a:ext>
                </a:extLst>
              </a:tr>
            </a:tbl>
          </a:graphicData>
        </a:graphic>
      </p:graphicFrame>
      <p:sp>
        <p:nvSpPr>
          <p:cNvPr id="2" name="タイトル 1">
            <a:extLst>
              <a:ext uri="{FF2B5EF4-FFF2-40B4-BE49-F238E27FC236}">
                <a16:creationId xmlns:a16="http://schemas.microsoft.com/office/drawing/2014/main" id="{F98C7D02-C2D9-7A1E-8E16-062846932EEA}"/>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kumimoji="1" lang="en" altLang="ja-JP" b="1" dirty="0"/>
              <a:t>The Evolution of Micro Grinders</a:t>
            </a:r>
          </a:p>
        </p:txBody>
      </p:sp>
      <p:sp>
        <p:nvSpPr>
          <p:cNvPr id="5" name="楕円 4">
            <a:extLst>
              <a:ext uri="{FF2B5EF4-FFF2-40B4-BE49-F238E27FC236}">
                <a16:creationId xmlns:a16="http://schemas.microsoft.com/office/drawing/2014/main" id="{9BE11F2E-F6FA-2DB7-C992-26AA1DF527C3}"/>
              </a:ext>
            </a:extLst>
          </p:cNvPr>
          <p:cNvSpPr/>
          <p:nvPr/>
        </p:nvSpPr>
        <p:spPr>
          <a:xfrm>
            <a:off x="10339932" y="1399562"/>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5B4D174-B5FA-1371-A7CB-52BED22CB391}"/>
              </a:ext>
            </a:extLst>
          </p:cNvPr>
          <p:cNvSpPr txBox="1"/>
          <p:nvPr/>
        </p:nvSpPr>
        <p:spPr>
          <a:xfrm>
            <a:off x="9708059" y="1444282"/>
            <a:ext cx="562655" cy="184666"/>
          </a:xfrm>
          <a:prstGeom prst="rect">
            <a:avLst/>
          </a:prstGeom>
          <a:noFill/>
        </p:spPr>
        <p:txBody>
          <a:bodyPr wrap="none" lIns="0" tIns="0" rIns="0" bIns="0" rtlCol="0">
            <a:spAutoFit/>
          </a:bodyPr>
          <a:lstStyle/>
          <a:p>
            <a:r>
              <a:rPr kumimoji="1" lang="en" altLang="en-US" sz="1200" b="1">
                <a:latin typeface="Meiryo UI" panose="020B0604030504040204" pitchFamily="50" charset="-128"/>
                <a:ea typeface="Meiryo UI" panose="020B0604030504040204" pitchFamily="50" charset="-128"/>
              </a:rPr>
              <a:t>Electer</a:t>
            </a:r>
          </a:p>
        </p:txBody>
      </p:sp>
      <p:sp>
        <p:nvSpPr>
          <p:cNvPr id="31" name="コンテンツ プレースホルダー 2">
            <a:extLst>
              <a:ext uri="{FF2B5EF4-FFF2-40B4-BE49-F238E27FC236}">
                <a16:creationId xmlns:a16="http://schemas.microsoft.com/office/drawing/2014/main" id="{F975CEE5-4C54-DA39-CA46-D30012DEAAB3}"/>
              </a:ext>
            </a:extLst>
          </p:cNvPr>
          <p:cNvSpPr txBox="1">
            <a:spLocks/>
          </p:cNvSpPr>
          <p:nvPr/>
        </p:nvSpPr>
        <p:spPr>
          <a:xfrm>
            <a:off x="685799" y="777240"/>
            <a:ext cx="8149295" cy="2194560"/>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ts val="2300"/>
              </a:lnSpc>
              <a:spcBef>
                <a:spcPts val="0"/>
              </a:spcBef>
              <a:spcAft>
                <a:spcPts val="100"/>
              </a:spcAft>
              <a:buNone/>
              <a:defRPr sz="2200"/>
            </a:pPr>
            <a:r>
              <a:rPr lang="en" altLang="en-US" sz="2200" dirty="0"/>
              <a:t>In 1984, the Electer made its debut.</a:t>
            </a:r>
            <a:endParaRPr lang="en-US" altLang="ja-JP" dirty="0"/>
          </a:p>
          <a:p>
            <a:pPr marL="0" indent="0">
              <a:lnSpc>
                <a:spcPts val="2300"/>
              </a:lnSpc>
              <a:spcBef>
                <a:spcPts val="0"/>
              </a:spcBef>
              <a:spcAft>
                <a:spcPts val="100"/>
              </a:spcAft>
              <a:buNone/>
              <a:defRPr sz="2200"/>
            </a:pPr>
            <a:r>
              <a:rPr lang="en" altLang="en-US" sz="2200" dirty="0"/>
              <a:t>The industry's first adoption of coreless motors.</a:t>
            </a:r>
            <a:endParaRPr lang="en-US" altLang="ja-JP" dirty="0"/>
          </a:p>
          <a:p>
            <a:pPr marL="0" indent="0">
              <a:spcBef>
                <a:spcPts val="0"/>
              </a:spcBef>
              <a:spcAft>
                <a:spcPts val="100"/>
              </a:spcAft>
              <a:buNone/>
              <a:defRPr sz="2200"/>
            </a:pPr>
            <a:r>
              <a:rPr lang="ja-JP" altLang="ja-JP" sz="2200" dirty="0"/>
              <a:t>Motor start/stop times were significantly shorter than those of other products available at the time.</a:t>
            </a:r>
            <a:endParaRPr lang="en-US" altLang="ja-JP" sz="2200" dirty="0"/>
          </a:p>
          <a:p>
            <a:pPr marL="0" indent="0">
              <a:spcBef>
                <a:spcPts val="0"/>
              </a:spcBef>
              <a:spcAft>
                <a:spcPts val="100"/>
              </a:spcAft>
              <a:buNone/>
              <a:defRPr sz="2200"/>
            </a:pPr>
            <a:r>
              <a:rPr lang="en-US" altLang="en-US" sz="2200" dirty="0"/>
              <a:t>It became the standard </a:t>
            </a:r>
            <a:r>
              <a:rPr lang="en-US" altLang="ja-JP" sz="2200" dirty="0"/>
              <a:t>tool</a:t>
            </a:r>
            <a:r>
              <a:rPr lang="en-US" altLang="en-US" sz="2200" dirty="0"/>
              <a:t> for</a:t>
            </a:r>
            <a:r>
              <a:rPr lang="ja-JP" altLang="en-US" sz="2200" dirty="0"/>
              <a:t> </a:t>
            </a:r>
            <a:r>
              <a:rPr lang="en-US" altLang="ja-JP" sz="2200" dirty="0"/>
              <a:t>jewelry</a:t>
            </a:r>
            <a:r>
              <a:rPr lang="en-US" altLang="en-US" sz="2200" dirty="0"/>
              <a:t> engraving and deburring.</a:t>
            </a:r>
            <a:endParaRPr lang="ja-JP" altLang="en-US" dirty="0"/>
          </a:p>
        </p:txBody>
      </p:sp>
      <p:pic>
        <p:nvPicPr>
          <p:cNvPr id="6" name="図 5" descr="Images include indoors, sitting, table, and small&#10;&#10;AI-generated content may contain errors.">
            <a:extLst>
              <a:ext uri="{FF2B5EF4-FFF2-40B4-BE49-F238E27FC236}">
                <a16:creationId xmlns:a16="http://schemas.microsoft.com/office/drawing/2014/main" id="{40E13FBE-680D-DE09-47A9-4D7CAE0CAF3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44170" y="3033713"/>
            <a:ext cx="6223935" cy="3455987"/>
          </a:xfrm>
          <a:prstGeom prst="rect">
            <a:avLst/>
          </a:prstGeom>
        </p:spPr>
      </p:pic>
      <p:sp>
        <p:nvSpPr>
          <p:cNvPr id="19" name="四角形: 角を丸くする 18">
            <a:extLst>
              <a:ext uri="{FF2B5EF4-FFF2-40B4-BE49-F238E27FC236}">
                <a16:creationId xmlns:a16="http://schemas.microsoft.com/office/drawing/2014/main" id="{BDCA8FCC-0D5A-68E9-D3B9-5AF1792D9BD9}"/>
              </a:ext>
            </a:extLst>
          </p:cNvPr>
          <p:cNvSpPr/>
          <p:nvPr/>
        </p:nvSpPr>
        <p:spPr>
          <a:xfrm>
            <a:off x="6096467" y="3031437"/>
            <a:ext cx="3194289" cy="935665"/>
          </a:xfrm>
          <a:prstGeom prst="roundRect">
            <a:avLst/>
          </a:prstGeom>
          <a:solidFill>
            <a:schemeClr val="accent3">
              <a:lumMod val="60000"/>
              <a:lumOff val="4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Brushed coreless motor</a:t>
            </a:r>
            <a:endParaRPr kumimoji="1" lang="en-US"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1,000</a:t>
            </a:r>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35,000</a:t>
            </a:r>
            <a:r>
              <a:rPr kumimoji="1" lang="en" altLang="ja-JP" b="1" baseline="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min</a:t>
            </a:r>
            <a:r>
              <a:rPr kumimoji="1" lang="en" altLang="ja-JP" b="1" baseline="300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75 W</a:t>
            </a:r>
            <a:endParaRPr kumimoji="1" lang="ja-JP" altLang="en-US" dirty="0"/>
          </a:p>
        </p:txBody>
      </p:sp>
      <p:pic>
        <p:nvPicPr>
          <p:cNvPr id="8" name="図 7" descr="Images include indoors, sitting, table, and small&#10;&#10;AI-generated content may contain errors.">
            <a:extLst>
              <a:ext uri="{FF2B5EF4-FFF2-40B4-BE49-F238E27FC236}">
                <a16:creationId xmlns:a16="http://schemas.microsoft.com/office/drawing/2014/main" id="{09CB0B6B-39DB-8F4A-B288-56ADBBC163D8}"/>
              </a:ext>
            </a:extLst>
          </p:cNvPr>
          <p:cNvPicPr>
            <a:picLocks noChangeAspect="1"/>
          </p:cNvPicPr>
          <p:nvPr/>
        </p:nvPicPr>
        <p:blipFill>
          <a:blip r:embed="rId3" cstate="email">
            <a:extLst>
              <a:ext uri="{28A0092B-C50C-407E-A947-70E740481C1C}">
                <a14:useLocalDpi xmlns:a14="http://schemas.microsoft.com/office/drawing/2010/main"/>
              </a:ext>
            </a:extLst>
          </a:blip>
          <a:srcRect t="850" b="435"/>
          <a:stretch>
            <a:fillRect/>
          </a:stretch>
        </p:blipFill>
        <p:spPr>
          <a:xfrm>
            <a:off x="9754480" y="1674990"/>
            <a:ext cx="612246" cy="339964"/>
          </a:xfrm>
          <a:prstGeom prst="rect">
            <a:avLst/>
          </a:prstGeom>
        </p:spPr>
      </p:pic>
      <p:pic>
        <p:nvPicPr>
          <p:cNvPr id="7" name="図 6">
            <a:extLst>
              <a:ext uri="{FF2B5EF4-FFF2-40B4-BE49-F238E27FC236}">
                <a16:creationId xmlns:a16="http://schemas.microsoft.com/office/drawing/2014/main" id="{EA4C725B-F55D-CFC6-CC60-9546CFB72A22}"/>
              </a:ext>
            </a:extLst>
          </p:cNvPr>
          <p:cNvPicPr>
            <a:picLocks noChangeAspect="1"/>
          </p:cNvPicPr>
          <p:nvPr/>
        </p:nvPicPr>
        <p:blipFill>
          <a:blip r:embed="rId4"/>
          <a:stretch>
            <a:fillRect/>
          </a:stretch>
        </p:blipFill>
        <p:spPr>
          <a:xfrm>
            <a:off x="72000" y="6246000"/>
            <a:ext cx="900000" cy="549474"/>
          </a:xfrm>
          <a:prstGeom prst="rect">
            <a:avLst/>
          </a:prstGeom>
        </p:spPr>
      </p:pic>
      <p:sp>
        <p:nvSpPr>
          <p:cNvPr id="4" name="スライド番号プレースホルダー 2">
            <a:extLst>
              <a:ext uri="{FF2B5EF4-FFF2-40B4-BE49-F238E27FC236}">
                <a16:creationId xmlns:a16="http://schemas.microsoft.com/office/drawing/2014/main" id="{352B1242-BA4E-1811-3CA5-67F3D0A7E2C0}"/>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4</a:t>
            </a:fld>
            <a:endParaRPr lang="en-US" altLang="ja-JP" noProof="0" dirty="0"/>
          </a:p>
        </p:txBody>
      </p:sp>
    </p:spTree>
    <p:extLst>
      <p:ext uri="{BB962C8B-B14F-4D97-AF65-F5344CB8AC3E}">
        <p14:creationId xmlns:p14="http://schemas.microsoft.com/office/powerpoint/2010/main" val="276666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コンテンツ プレースホルダー 3">
            <a:extLst>
              <a:ext uri="{FF2B5EF4-FFF2-40B4-BE49-F238E27FC236}">
                <a16:creationId xmlns:a16="http://schemas.microsoft.com/office/drawing/2014/main" id="{E409AD04-3DB9-D154-6157-E8D9EFAF2935}"/>
              </a:ext>
            </a:extLst>
          </p:cNvPr>
          <p:cNvGraphicFramePr>
            <a:graphicFrameLocks/>
          </p:cNvGraphicFramePr>
          <p:nvPr>
            <p:extLst>
              <p:ext uri="{D42A27DB-BD31-4B8C-83A1-F6EECF244321}">
                <p14:modId xmlns:p14="http://schemas.microsoft.com/office/powerpoint/2010/main" val="1834827087"/>
              </p:ext>
            </p:extLst>
          </p:nvPr>
        </p:nvGraphicFramePr>
        <p:xfrm>
          <a:off x="8904312" y="980728"/>
          <a:ext cx="2952328" cy="4450080"/>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val="2838585347"/>
                    </a:ext>
                  </a:extLst>
                </a:gridCol>
                <a:gridCol w="1080120">
                  <a:extLst>
                    <a:ext uri="{9D8B030D-6E8A-4147-A177-3AD203B41FA5}">
                      <a16:colId xmlns:a16="http://schemas.microsoft.com/office/drawing/2014/main" val="3093808025"/>
                    </a:ext>
                  </a:extLst>
                </a:gridCol>
                <a:gridCol w="1080120">
                  <a:extLst>
                    <a:ext uri="{9D8B030D-6E8A-4147-A177-3AD203B41FA5}">
                      <a16:colId xmlns:a16="http://schemas.microsoft.com/office/drawing/2014/main" val="4179138209"/>
                    </a:ext>
                  </a:extLst>
                </a:gridCol>
              </a:tblGrid>
              <a:tr h="370840">
                <a:tc>
                  <a:txBody>
                    <a:bodyPr/>
                    <a:lstStyle/>
                    <a:p>
                      <a:pPr algn="r"/>
                      <a:endParaRPr kumimoji="1" lang="ja-JP" altLang="en-US" sz="1200" dirty="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Brushed</a:t>
                      </a:r>
                      <a:endParaRPr kumimoji="1" lang="en"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8288" marR="18288"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kumimoji="1" lang="en" altLang="en-US" sz="1600">
                          <a:latin typeface="Meiryo UI" panose="020B0604030504040204" pitchFamily="50" charset="-128"/>
                          <a:ea typeface="Meiryo UI" panose="020B0604030504040204" pitchFamily="50" charset="-128"/>
                        </a:rPr>
                        <a:t>Brushless</a:t>
                      </a:r>
                    </a:p>
                  </a:txBody>
                  <a:tcPr marL="18288" marR="18288"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222982159"/>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1984</a:t>
                      </a:r>
                      <a:endParaRPr kumimoji="1" lang="ja-JP" altLang="en-US" sz="140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2821184"/>
                  </a:ext>
                </a:extLst>
              </a:tr>
              <a:tr h="370840">
                <a:tc>
                  <a:txBody>
                    <a:bodyPr/>
                    <a:lstStyle/>
                    <a:p>
                      <a:pPr algn="r"/>
                      <a:endParaRPr kumimoji="1" lang="ja-JP" altLang="en-US" sz="1400" dirty="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47596181"/>
                  </a:ext>
                </a:extLst>
              </a:tr>
              <a:tr h="370840">
                <a:tc>
                  <a:txBody>
                    <a:bodyPr/>
                    <a:lstStyle/>
                    <a:p>
                      <a:pPr algn="r"/>
                      <a:r>
                        <a:rPr kumimoji="1" lang="en" altLang="ja-JP" sz="1600" b="1">
                          <a:solidFill>
                            <a:srgbClr val="FF0000"/>
                          </a:solidFill>
                          <a:latin typeface="Meiryo UI" panose="020B0604030504040204" pitchFamily="50" charset="-128"/>
                          <a:ea typeface="Meiryo UI" panose="020B0604030504040204" pitchFamily="50" charset="-128"/>
                        </a:rPr>
                        <a:t>1990</a:t>
                      </a:r>
                      <a:endParaRPr kumimoji="1" lang="ja-JP" altLang="en-US" sz="1400" b="1">
                        <a:solidFill>
                          <a:srgbClr val="FF00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91455292"/>
                  </a:ext>
                </a:extLst>
              </a:tr>
              <a:tr h="370840">
                <a:tc>
                  <a:txBody>
                    <a:bodyPr/>
                    <a:lstStyle/>
                    <a:p>
                      <a:pPr algn="r"/>
                      <a:endParaRPr kumimoji="1" lang="en-US" altLang="ja-JP"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3113108"/>
                  </a:ext>
                </a:extLst>
              </a:tr>
              <a:tr h="370840">
                <a:tc>
                  <a:txBody>
                    <a:bodyPr/>
                    <a:lstStyle/>
                    <a:p>
                      <a:pPr algn="r"/>
                      <a:endParaRPr kumimoji="1" lang="en-US" altLang="ja-JP"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8622735"/>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64543337"/>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2769722"/>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35190858"/>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6965733"/>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74855298"/>
                  </a:ext>
                </a:extLst>
              </a:tr>
              <a:tr h="370840">
                <a:tc>
                  <a:txBody>
                    <a:bodyPr/>
                    <a:lstStyle/>
                    <a:p>
                      <a:pPr algn="r"/>
                      <a:endParaRPr kumimoji="1" lang="ja-JP" altLang="en-US" sz="1400" b="1" dirty="0">
                        <a:solidFill>
                          <a:srgbClr val="FFFF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b="1">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6662518"/>
                  </a:ext>
                </a:extLst>
              </a:tr>
            </a:tbl>
          </a:graphicData>
        </a:graphic>
      </p:graphicFrame>
      <p:sp>
        <p:nvSpPr>
          <p:cNvPr id="2" name="タイトル 1">
            <a:extLst>
              <a:ext uri="{FF2B5EF4-FFF2-40B4-BE49-F238E27FC236}">
                <a16:creationId xmlns:a16="http://schemas.microsoft.com/office/drawing/2014/main" id="{14145214-32CE-61B4-92DC-EF92EC2F7B3A}"/>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kumimoji="1" lang="en" altLang="ja-JP" b="1" dirty="0"/>
              <a:t>The Evolution of Micro Grinders</a:t>
            </a:r>
          </a:p>
        </p:txBody>
      </p:sp>
      <p:pic>
        <p:nvPicPr>
          <p:cNvPr id="33" name="図 32">
            <a:extLst>
              <a:ext uri="{FF2B5EF4-FFF2-40B4-BE49-F238E27FC236}">
                <a16:creationId xmlns:a16="http://schemas.microsoft.com/office/drawing/2014/main" id="{FDE44382-F38B-B18B-C043-5F594F81BC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96226" y="2292195"/>
            <a:ext cx="369516" cy="158331"/>
          </a:xfrm>
          <a:prstGeom prst="rect">
            <a:avLst/>
          </a:prstGeom>
        </p:spPr>
      </p:pic>
      <p:sp>
        <p:nvSpPr>
          <p:cNvPr id="3" name="テキスト ボックス 2">
            <a:extLst>
              <a:ext uri="{FF2B5EF4-FFF2-40B4-BE49-F238E27FC236}">
                <a16:creationId xmlns:a16="http://schemas.microsoft.com/office/drawing/2014/main" id="{139FA125-9879-BDFC-31A5-6D9B00D499F6}"/>
              </a:ext>
            </a:extLst>
          </p:cNvPr>
          <p:cNvSpPr txBox="1"/>
          <p:nvPr/>
        </p:nvSpPr>
        <p:spPr>
          <a:xfrm>
            <a:off x="9708059" y="1444282"/>
            <a:ext cx="562655" cy="184666"/>
          </a:xfrm>
          <a:prstGeom prst="rect">
            <a:avLst/>
          </a:prstGeom>
          <a:noFill/>
        </p:spPr>
        <p:txBody>
          <a:bodyPr wrap="none" lIns="0" tIns="0" rIns="0" bIns="0" rtlCol="0">
            <a:spAutoFit/>
          </a:bodyPr>
          <a:lstStyle/>
          <a:p>
            <a:r>
              <a:rPr kumimoji="1" lang="en" altLang="en-US" sz="1200" b="1">
                <a:latin typeface="Meiryo UI" panose="020B0604030504040204" pitchFamily="50" charset="-128"/>
                <a:ea typeface="Meiryo UI" panose="020B0604030504040204" pitchFamily="50" charset="-128"/>
              </a:rPr>
              <a:t>Electer</a:t>
            </a:r>
          </a:p>
        </p:txBody>
      </p:sp>
      <p:sp>
        <p:nvSpPr>
          <p:cNvPr id="31" name="コンテンツ プレースホルダー 2">
            <a:extLst>
              <a:ext uri="{FF2B5EF4-FFF2-40B4-BE49-F238E27FC236}">
                <a16:creationId xmlns:a16="http://schemas.microsoft.com/office/drawing/2014/main" id="{7F5E6183-FC8E-D4F0-3FE9-15A6E1E2C09E}"/>
              </a:ext>
            </a:extLst>
          </p:cNvPr>
          <p:cNvSpPr txBox="1">
            <a:spLocks/>
          </p:cNvSpPr>
          <p:nvPr/>
        </p:nvSpPr>
        <p:spPr>
          <a:xfrm>
            <a:off x="685800" y="777240"/>
            <a:ext cx="7027614" cy="2194560"/>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lvl="0" indent="0">
              <a:lnSpc>
                <a:spcPts val="2300"/>
              </a:lnSpc>
              <a:spcBef>
                <a:spcPts val="0"/>
              </a:spcBef>
              <a:spcAft>
                <a:spcPts val="100"/>
              </a:spcAft>
              <a:buNone/>
              <a:defRPr sz="2200"/>
            </a:pPr>
            <a:r>
              <a:rPr lang="en" altLang="ja-JP" sz="2200" dirty="0"/>
              <a:t>In 1990, the Electer GX </a:t>
            </a:r>
            <a:r>
              <a:rPr lang="en-US" altLang="ja-JP" sz="2200" dirty="0"/>
              <a:t>made its debut.</a:t>
            </a:r>
          </a:p>
          <a:p>
            <a:pPr marL="0" indent="0">
              <a:spcBef>
                <a:spcPts val="0"/>
              </a:spcBef>
              <a:spcAft>
                <a:spcPts val="100"/>
              </a:spcAft>
              <a:buNone/>
              <a:defRPr sz="2200"/>
            </a:pPr>
            <a:r>
              <a:rPr lang="ja-JP" altLang="ja-JP" dirty="0"/>
              <a:t>A sleek control unit with a built-in handle</a:t>
            </a:r>
            <a:r>
              <a:rPr lang="en" altLang="ja-JP" sz="2200" dirty="0"/>
              <a:t>.</a:t>
            </a:r>
            <a:endParaRPr lang="en-US" altLang="ja-JP" dirty="0"/>
          </a:p>
          <a:p>
            <a:pPr marL="0" lvl="0" indent="0">
              <a:lnSpc>
                <a:spcPts val="2300"/>
              </a:lnSpc>
              <a:spcBef>
                <a:spcPts val="0"/>
              </a:spcBef>
              <a:spcAft>
                <a:spcPts val="100"/>
              </a:spcAft>
              <a:buNone/>
              <a:defRPr sz="2200"/>
            </a:pPr>
            <a:r>
              <a:rPr lang="en-US" altLang="en-US" sz="2200" dirty="0"/>
              <a:t>Capable of connecting two motors, which made it a bestseller. </a:t>
            </a:r>
          </a:p>
          <a:p>
            <a:pPr marL="0" lvl="0" indent="0">
              <a:lnSpc>
                <a:spcPts val="2300"/>
              </a:lnSpc>
              <a:spcBef>
                <a:spcPts val="0"/>
              </a:spcBef>
              <a:spcAft>
                <a:spcPts val="100"/>
              </a:spcAft>
              <a:buNone/>
              <a:defRPr sz="2200"/>
            </a:pPr>
            <a:r>
              <a:rPr lang="en-US" altLang="en-US" sz="2200" dirty="0"/>
              <a:t>Succeeded in bringing coreless motor production in-house.</a:t>
            </a:r>
            <a:endParaRPr lang="ja-JP" altLang="ja-JP" dirty="0"/>
          </a:p>
        </p:txBody>
      </p:sp>
      <p:pic>
        <p:nvPicPr>
          <p:cNvPr id="32" name="図 31" descr="Images containing indoors, tables, sitting, and holding.&#10;&#10;AI-generated content may contain errors.">
            <a:extLst>
              <a:ext uri="{FF2B5EF4-FFF2-40B4-BE49-F238E27FC236}">
                <a16:creationId xmlns:a16="http://schemas.microsoft.com/office/drawing/2014/main" id="{5259BA2F-2A1E-D7A5-E20C-5EC8B74188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6757" y="3033713"/>
            <a:ext cx="7258762" cy="3455987"/>
          </a:xfrm>
          <a:prstGeom prst="rect">
            <a:avLst/>
          </a:prstGeom>
        </p:spPr>
      </p:pic>
      <p:sp>
        <p:nvSpPr>
          <p:cNvPr id="38" name="四角形: 角を丸くする 37">
            <a:extLst>
              <a:ext uri="{FF2B5EF4-FFF2-40B4-BE49-F238E27FC236}">
                <a16:creationId xmlns:a16="http://schemas.microsoft.com/office/drawing/2014/main" id="{F6FB9840-8637-1B0B-D6B9-0889C2750B49}"/>
              </a:ext>
            </a:extLst>
          </p:cNvPr>
          <p:cNvSpPr/>
          <p:nvPr/>
        </p:nvSpPr>
        <p:spPr>
          <a:xfrm>
            <a:off x="6096468" y="3031437"/>
            <a:ext cx="3193200" cy="935665"/>
          </a:xfrm>
          <a:prstGeom prst="roundRect">
            <a:avLst/>
          </a:prstGeom>
          <a:solidFill>
            <a:schemeClr val="accent3">
              <a:lumMod val="60000"/>
              <a:lumOff val="4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Brushed coreless motor</a:t>
            </a:r>
            <a:endParaRPr kumimoji="1" lang="en-US"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1,000</a:t>
            </a:r>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35,000</a:t>
            </a:r>
            <a:r>
              <a:rPr kumimoji="1" lang="en" altLang="ja-JP" b="1" baseline="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min</a:t>
            </a:r>
            <a:r>
              <a:rPr kumimoji="1" lang="en" altLang="ja-JP" b="1" baseline="300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75 W</a:t>
            </a:r>
            <a:endParaRPr kumimoji="1" lang="ja-JP" altLang="en-US" dirty="0"/>
          </a:p>
        </p:txBody>
      </p:sp>
      <p:pic>
        <p:nvPicPr>
          <p:cNvPr id="7" name="図 6" descr="Images include indoors, sitting, table, and small&#10;&#10;AI-generated content may contain errors.">
            <a:extLst>
              <a:ext uri="{FF2B5EF4-FFF2-40B4-BE49-F238E27FC236}">
                <a16:creationId xmlns:a16="http://schemas.microsoft.com/office/drawing/2014/main" id="{71ADE18E-0E60-B5E0-BA05-CB0B04082587}"/>
              </a:ext>
            </a:extLst>
          </p:cNvPr>
          <p:cNvPicPr>
            <a:picLocks noChangeAspect="1"/>
          </p:cNvPicPr>
          <p:nvPr/>
        </p:nvPicPr>
        <p:blipFill>
          <a:blip r:embed="rId4" cstate="email">
            <a:extLst>
              <a:ext uri="{28A0092B-C50C-407E-A947-70E740481C1C}">
                <a14:useLocalDpi xmlns:a14="http://schemas.microsoft.com/office/drawing/2010/main"/>
              </a:ext>
            </a:extLst>
          </a:blip>
          <a:srcRect t="850" b="435"/>
          <a:stretch>
            <a:fillRect/>
          </a:stretch>
        </p:blipFill>
        <p:spPr>
          <a:xfrm>
            <a:off x="9754480" y="1674990"/>
            <a:ext cx="612246" cy="339964"/>
          </a:xfrm>
          <a:prstGeom prst="rect">
            <a:avLst/>
          </a:prstGeom>
        </p:spPr>
      </p:pic>
      <p:sp>
        <p:nvSpPr>
          <p:cNvPr id="9" name="矢印: 下 8">
            <a:extLst>
              <a:ext uri="{FF2B5EF4-FFF2-40B4-BE49-F238E27FC236}">
                <a16:creationId xmlns:a16="http://schemas.microsoft.com/office/drawing/2014/main" id="{BA64D2A4-3D8B-9872-F7A9-300E22543485}"/>
              </a:ext>
            </a:extLst>
          </p:cNvPr>
          <p:cNvSpPr/>
          <p:nvPr/>
        </p:nvSpPr>
        <p:spPr>
          <a:xfrm>
            <a:off x="10353059" y="1657352"/>
            <a:ext cx="255278" cy="432516"/>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59AC083E-BA33-F0E4-4BE6-6A049B872BF5}"/>
              </a:ext>
            </a:extLst>
          </p:cNvPr>
          <p:cNvSpPr/>
          <p:nvPr/>
        </p:nvSpPr>
        <p:spPr>
          <a:xfrm>
            <a:off x="10339932" y="2130517"/>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100D5585-B46F-722E-1EDB-8631411E7B43}"/>
              </a:ext>
            </a:extLst>
          </p:cNvPr>
          <p:cNvSpPr txBox="1"/>
          <p:nvPr/>
        </p:nvSpPr>
        <p:spPr>
          <a:xfrm>
            <a:off x="9738746" y="2089867"/>
            <a:ext cx="562654"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Electer</a:t>
            </a:r>
            <a:br>
              <a:rPr kumimoji="1" lang="en-US" altLang="ja-JP" sz="1200" b="1">
                <a:latin typeface="Meiryo UI" panose="020B0604030504040204" pitchFamily="50" charset="-128"/>
                <a:ea typeface="Meiryo UI" panose="020B0604030504040204" pitchFamily="50" charset="-128"/>
              </a:rPr>
            </a:br>
            <a:r>
              <a:rPr kumimoji="1" lang="en" altLang="ja-JP" sz="1200" b="1">
                <a:latin typeface="Meiryo UI" panose="020B0604030504040204" pitchFamily="50" charset="-128"/>
                <a:ea typeface="Meiryo UI" panose="020B0604030504040204" pitchFamily="50" charset="-128"/>
              </a:rPr>
              <a:t>GX</a:t>
            </a:r>
            <a:endParaRPr kumimoji="1" lang="ja-JP" altLang="en-US" sz="1200" b="1">
              <a:latin typeface="Meiryo UI" panose="020B0604030504040204" pitchFamily="50" charset="-128"/>
              <a:ea typeface="Meiryo UI" panose="020B0604030504040204" pitchFamily="50" charset="-128"/>
            </a:endParaRPr>
          </a:p>
        </p:txBody>
      </p:sp>
      <p:sp>
        <p:nvSpPr>
          <p:cNvPr id="5" name="楕円 4">
            <a:extLst>
              <a:ext uri="{FF2B5EF4-FFF2-40B4-BE49-F238E27FC236}">
                <a16:creationId xmlns:a16="http://schemas.microsoft.com/office/drawing/2014/main" id="{CB165158-B805-5A4B-B6A4-05341DBF2E89}"/>
              </a:ext>
            </a:extLst>
          </p:cNvPr>
          <p:cNvSpPr/>
          <p:nvPr/>
        </p:nvSpPr>
        <p:spPr>
          <a:xfrm>
            <a:off x="10339932" y="1399562"/>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descr="Images containing indoors, tables, sitting, and holding.&#10;&#10;AI-generated content may contain errors.">
            <a:extLst>
              <a:ext uri="{FF2B5EF4-FFF2-40B4-BE49-F238E27FC236}">
                <a16:creationId xmlns:a16="http://schemas.microsoft.com/office/drawing/2014/main" id="{512D5270-4E29-C20F-F01D-4DE0D3529CD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720734" y="2431455"/>
            <a:ext cx="674897" cy="336001"/>
          </a:xfrm>
          <a:prstGeom prst="rect">
            <a:avLst/>
          </a:prstGeom>
        </p:spPr>
      </p:pic>
      <p:pic>
        <p:nvPicPr>
          <p:cNvPr id="6" name="図 5">
            <a:extLst>
              <a:ext uri="{FF2B5EF4-FFF2-40B4-BE49-F238E27FC236}">
                <a16:creationId xmlns:a16="http://schemas.microsoft.com/office/drawing/2014/main" id="{3A293592-34C9-6C7C-D88C-87CB35DC1DDB}"/>
              </a:ext>
            </a:extLst>
          </p:cNvPr>
          <p:cNvPicPr>
            <a:picLocks noChangeAspect="1"/>
          </p:cNvPicPr>
          <p:nvPr/>
        </p:nvPicPr>
        <p:blipFill>
          <a:blip r:embed="rId6"/>
          <a:stretch>
            <a:fillRect/>
          </a:stretch>
        </p:blipFill>
        <p:spPr>
          <a:xfrm>
            <a:off x="72000" y="6246000"/>
            <a:ext cx="900000" cy="549474"/>
          </a:xfrm>
          <a:prstGeom prst="rect">
            <a:avLst/>
          </a:prstGeom>
        </p:spPr>
      </p:pic>
      <p:sp>
        <p:nvSpPr>
          <p:cNvPr id="4" name="スライド番号プレースホルダー 2">
            <a:extLst>
              <a:ext uri="{FF2B5EF4-FFF2-40B4-BE49-F238E27FC236}">
                <a16:creationId xmlns:a16="http://schemas.microsoft.com/office/drawing/2014/main" id="{BC4EBDF0-4C69-6F88-692F-DED29628651C}"/>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5</a:t>
            </a:fld>
            <a:endParaRPr lang="en-US" altLang="ja-JP" noProof="0" dirty="0"/>
          </a:p>
        </p:txBody>
      </p:sp>
    </p:spTree>
    <p:extLst>
      <p:ext uri="{BB962C8B-B14F-4D97-AF65-F5344CB8AC3E}">
        <p14:creationId xmlns:p14="http://schemas.microsoft.com/office/powerpoint/2010/main" val="608697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95C15-BC1A-A10A-B823-4B1347391488}"/>
            </a:ext>
          </a:extLst>
        </p:cNvPr>
        <p:cNvGrpSpPr/>
        <p:nvPr/>
      </p:nvGrpSpPr>
      <p:grpSpPr>
        <a:xfrm>
          <a:off x="0" y="0"/>
          <a:ext cx="0" cy="0"/>
          <a:chOff x="0" y="0"/>
          <a:chExt cx="0" cy="0"/>
        </a:xfrm>
      </p:grpSpPr>
      <p:graphicFrame>
        <p:nvGraphicFramePr>
          <p:cNvPr id="12" name="コンテンツ プレースホルダー 3">
            <a:extLst>
              <a:ext uri="{FF2B5EF4-FFF2-40B4-BE49-F238E27FC236}">
                <a16:creationId xmlns:a16="http://schemas.microsoft.com/office/drawing/2014/main" id="{C797BA04-79DE-A828-40EE-11E6C003D027}"/>
              </a:ext>
            </a:extLst>
          </p:cNvPr>
          <p:cNvGraphicFramePr>
            <a:graphicFrameLocks/>
          </p:cNvGraphicFramePr>
          <p:nvPr>
            <p:extLst>
              <p:ext uri="{D42A27DB-BD31-4B8C-83A1-F6EECF244321}">
                <p14:modId xmlns:p14="http://schemas.microsoft.com/office/powerpoint/2010/main" val="3363636953"/>
              </p:ext>
            </p:extLst>
          </p:nvPr>
        </p:nvGraphicFramePr>
        <p:xfrm>
          <a:off x="8904312" y="980728"/>
          <a:ext cx="2952328" cy="4450080"/>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val="2838585347"/>
                    </a:ext>
                  </a:extLst>
                </a:gridCol>
                <a:gridCol w="1080120">
                  <a:extLst>
                    <a:ext uri="{9D8B030D-6E8A-4147-A177-3AD203B41FA5}">
                      <a16:colId xmlns:a16="http://schemas.microsoft.com/office/drawing/2014/main" val="3093808025"/>
                    </a:ext>
                  </a:extLst>
                </a:gridCol>
                <a:gridCol w="1080120">
                  <a:extLst>
                    <a:ext uri="{9D8B030D-6E8A-4147-A177-3AD203B41FA5}">
                      <a16:colId xmlns:a16="http://schemas.microsoft.com/office/drawing/2014/main" val="4179138209"/>
                    </a:ext>
                  </a:extLst>
                </a:gridCol>
              </a:tblGrid>
              <a:tr h="370840">
                <a:tc>
                  <a:txBody>
                    <a:bodyPr/>
                    <a:lstStyle/>
                    <a:p>
                      <a:pPr algn="r"/>
                      <a:endParaRPr kumimoji="1" lang="ja-JP" altLang="en-US" sz="1200" dirty="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Brushed</a:t>
                      </a:r>
                      <a:endParaRPr kumimoji="1" lang="en"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8288" marR="18288"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kumimoji="1" lang="en" altLang="en-US" sz="1600">
                          <a:latin typeface="Meiryo UI" panose="020B0604030504040204" pitchFamily="50" charset="-128"/>
                          <a:ea typeface="Meiryo UI" panose="020B0604030504040204" pitchFamily="50" charset="-128"/>
                        </a:rPr>
                        <a:t>Brushless</a:t>
                      </a:r>
                    </a:p>
                  </a:txBody>
                  <a:tcPr marL="18288" marR="18288"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222982159"/>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1984</a:t>
                      </a:r>
                      <a:endParaRPr kumimoji="1" lang="ja-JP" altLang="en-US" sz="140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2821184"/>
                  </a:ext>
                </a:extLst>
              </a:tr>
              <a:tr h="370840">
                <a:tc>
                  <a:txBody>
                    <a:bodyPr/>
                    <a:lstStyle/>
                    <a:p>
                      <a:pPr algn="r"/>
                      <a:endParaRPr kumimoji="1" lang="ja-JP" altLang="en-US" sz="1400" dirty="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47596181"/>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1990</a:t>
                      </a:r>
                      <a:endParaRPr kumimoji="1" lang="ja-JP" altLang="en-US" sz="140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91455292"/>
                  </a:ext>
                </a:extLst>
              </a:tr>
              <a:tr h="370840">
                <a:tc>
                  <a:txBody>
                    <a:bodyPr/>
                    <a:lstStyle/>
                    <a:p>
                      <a:pPr algn="r"/>
                      <a:r>
                        <a:rPr kumimoji="1" lang="en" altLang="ja-JP" sz="1600" b="1">
                          <a:solidFill>
                            <a:srgbClr val="FF0000"/>
                          </a:solidFill>
                          <a:latin typeface="Meiryo UI" panose="020B0604030504040204" pitchFamily="50" charset="-128"/>
                          <a:ea typeface="Meiryo UI" panose="020B0604030504040204" pitchFamily="50" charset="-128"/>
                        </a:rPr>
                        <a:t>1992</a:t>
                      </a:r>
                      <a:endParaRPr kumimoji="1" lang="en-US" altLang="ja-JP" sz="1400" b="1">
                        <a:solidFill>
                          <a:srgbClr val="FF00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3113108"/>
                  </a:ext>
                </a:extLst>
              </a:tr>
              <a:tr h="370840">
                <a:tc>
                  <a:txBody>
                    <a:bodyPr/>
                    <a:lstStyle/>
                    <a:p>
                      <a:pPr algn="r"/>
                      <a:endParaRPr kumimoji="1" lang="en-US" altLang="ja-JP"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8622735"/>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64543337"/>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2769722"/>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35190858"/>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6965733"/>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74855298"/>
                  </a:ext>
                </a:extLst>
              </a:tr>
              <a:tr h="370840">
                <a:tc>
                  <a:txBody>
                    <a:bodyPr/>
                    <a:lstStyle/>
                    <a:p>
                      <a:pPr algn="r"/>
                      <a:endParaRPr kumimoji="1" lang="ja-JP" altLang="en-US" sz="1400" b="1" dirty="0">
                        <a:solidFill>
                          <a:srgbClr val="FFFF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b="1">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6662518"/>
                  </a:ext>
                </a:extLst>
              </a:tr>
            </a:tbl>
          </a:graphicData>
        </a:graphic>
      </p:graphicFrame>
      <p:sp>
        <p:nvSpPr>
          <p:cNvPr id="2" name="タイトル 1">
            <a:extLst>
              <a:ext uri="{FF2B5EF4-FFF2-40B4-BE49-F238E27FC236}">
                <a16:creationId xmlns:a16="http://schemas.microsoft.com/office/drawing/2014/main" id="{0AFA8F37-4BD2-8E0C-2352-5F78256ED9EE}"/>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kumimoji="1" lang="en" altLang="ja-JP" b="1" dirty="0"/>
              <a:t>The Evolution of Micro Grinders</a:t>
            </a:r>
          </a:p>
        </p:txBody>
      </p:sp>
      <p:pic>
        <p:nvPicPr>
          <p:cNvPr id="37" name="図 36">
            <a:extLst>
              <a:ext uri="{FF2B5EF4-FFF2-40B4-BE49-F238E27FC236}">
                <a16:creationId xmlns:a16="http://schemas.microsoft.com/office/drawing/2014/main" id="{76780738-A2F1-F75F-C7DC-A6AF8F95288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1417576" y="2668905"/>
            <a:ext cx="333519" cy="525779"/>
          </a:xfrm>
          <a:prstGeom prst="rect">
            <a:avLst/>
          </a:prstGeom>
        </p:spPr>
      </p:pic>
      <p:sp>
        <p:nvSpPr>
          <p:cNvPr id="3" name="テキスト ボックス 2">
            <a:extLst>
              <a:ext uri="{FF2B5EF4-FFF2-40B4-BE49-F238E27FC236}">
                <a16:creationId xmlns:a16="http://schemas.microsoft.com/office/drawing/2014/main" id="{D6231CFC-986A-A708-E64F-3241EC707CCF}"/>
              </a:ext>
            </a:extLst>
          </p:cNvPr>
          <p:cNvSpPr txBox="1"/>
          <p:nvPr/>
        </p:nvSpPr>
        <p:spPr>
          <a:xfrm>
            <a:off x="9708059" y="1444282"/>
            <a:ext cx="562655" cy="184666"/>
          </a:xfrm>
          <a:prstGeom prst="rect">
            <a:avLst/>
          </a:prstGeom>
          <a:noFill/>
        </p:spPr>
        <p:txBody>
          <a:bodyPr wrap="none" lIns="0" tIns="0" rIns="0" bIns="0" rtlCol="0">
            <a:spAutoFit/>
          </a:bodyPr>
          <a:lstStyle/>
          <a:p>
            <a:r>
              <a:rPr kumimoji="1" lang="en" altLang="en-US" sz="1200" b="1">
                <a:latin typeface="Meiryo UI" panose="020B0604030504040204" pitchFamily="50" charset="-128"/>
                <a:ea typeface="Meiryo UI" panose="020B0604030504040204" pitchFamily="50" charset="-128"/>
              </a:rPr>
              <a:t>Electer</a:t>
            </a:r>
          </a:p>
        </p:txBody>
      </p:sp>
      <p:sp>
        <p:nvSpPr>
          <p:cNvPr id="31" name="コンテンツ プレースホルダー 2">
            <a:extLst>
              <a:ext uri="{FF2B5EF4-FFF2-40B4-BE49-F238E27FC236}">
                <a16:creationId xmlns:a16="http://schemas.microsoft.com/office/drawing/2014/main" id="{C77EEF88-B55B-2D14-8276-DD26FFB2A629}"/>
              </a:ext>
            </a:extLst>
          </p:cNvPr>
          <p:cNvSpPr txBox="1">
            <a:spLocks/>
          </p:cNvSpPr>
          <p:nvPr/>
        </p:nvSpPr>
        <p:spPr>
          <a:xfrm>
            <a:off x="685800" y="777240"/>
            <a:ext cx="8119872" cy="2194560"/>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lvl="0" indent="0">
              <a:lnSpc>
                <a:spcPts val="2300"/>
              </a:lnSpc>
              <a:spcBef>
                <a:spcPts val="0"/>
              </a:spcBef>
              <a:spcAft>
                <a:spcPts val="100"/>
              </a:spcAft>
              <a:buNone/>
              <a:defRPr sz="2200"/>
            </a:pPr>
            <a:r>
              <a:rPr lang="en" altLang="ja-JP" sz="2200" dirty="0"/>
              <a:t>In 1992, </a:t>
            </a:r>
            <a:r>
              <a:rPr lang="en-US" altLang="ja-JP" sz="2200" dirty="0"/>
              <a:t>the Espert made its debut.</a:t>
            </a:r>
          </a:p>
          <a:p>
            <a:pPr marL="0" lvl="0" indent="0">
              <a:lnSpc>
                <a:spcPts val="2300"/>
              </a:lnSpc>
              <a:spcBef>
                <a:spcPts val="0"/>
              </a:spcBef>
              <a:spcAft>
                <a:spcPts val="100"/>
              </a:spcAft>
              <a:buNone/>
              <a:defRPr sz="2200"/>
            </a:pPr>
            <a:r>
              <a:rPr lang="en-US" altLang="en-US" sz="2200" dirty="0"/>
              <a:t>Nakanishi</a:t>
            </a:r>
            <a:r>
              <a:rPr lang="en" altLang="en-US" sz="2200" dirty="0"/>
              <a:t>'s first in-house brushless motor.</a:t>
            </a:r>
            <a:endParaRPr lang="en-US" altLang="ja-JP" dirty="0"/>
          </a:p>
          <a:p>
            <a:pPr marL="0" lvl="0" indent="0">
              <a:lnSpc>
                <a:spcPts val="2300"/>
              </a:lnSpc>
              <a:spcBef>
                <a:spcPts val="0"/>
              </a:spcBef>
              <a:spcAft>
                <a:spcPts val="100"/>
              </a:spcAft>
              <a:buNone/>
              <a:defRPr sz="2200"/>
            </a:pPr>
            <a:r>
              <a:rPr lang="en" altLang="en-US" sz="2200" dirty="0"/>
              <a:t>High torque and outstanding smoothness.</a:t>
            </a:r>
            <a:endParaRPr lang="en-US" altLang="ja-JP" dirty="0"/>
          </a:p>
          <a:p>
            <a:pPr marL="0" indent="0">
              <a:spcBef>
                <a:spcPts val="0"/>
              </a:spcBef>
              <a:spcAft>
                <a:spcPts val="100"/>
              </a:spcAft>
              <a:buNone/>
              <a:defRPr sz="2200"/>
            </a:pPr>
            <a:r>
              <a:rPr lang="en-US" altLang="en-US" sz="2200" dirty="0"/>
              <a:t>Although it was a high-end model, it was widely adopted in Europe for its power.</a:t>
            </a:r>
            <a:endParaRPr lang="en" altLang="en-US" sz="2200" dirty="0"/>
          </a:p>
        </p:txBody>
      </p:sp>
      <p:pic>
        <p:nvPicPr>
          <p:cNvPr id="6" name="図 5" descr="Images containing indoors, tables, sitting, and small&#10;&#10;AI-generated content may contain errors.">
            <a:extLst>
              <a:ext uri="{FF2B5EF4-FFF2-40B4-BE49-F238E27FC236}">
                <a16:creationId xmlns:a16="http://schemas.microsoft.com/office/drawing/2014/main" id="{4110CBAA-3A09-422F-A981-1550B017AE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43962" y="3048045"/>
            <a:ext cx="6619196" cy="3460555"/>
          </a:xfrm>
          <a:prstGeom prst="rect">
            <a:avLst/>
          </a:prstGeom>
        </p:spPr>
      </p:pic>
      <p:sp>
        <p:nvSpPr>
          <p:cNvPr id="23" name="四角形: 角を丸くする 22">
            <a:extLst>
              <a:ext uri="{FF2B5EF4-FFF2-40B4-BE49-F238E27FC236}">
                <a16:creationId xmlns:a16="http://schemas.microsoft.com/office/drawing/2014/main" id="{339AE0CE-74D5-F366-C4F6-FA531F55470B}"/>
              </a:ext>
            </a:extLst>
          </p:cNvPr>
          <p:cNvSpPr/>
          <p:nvPr/>
        </p:nvSpPr>
        <p:spPr>
          <a:xfrm>
            <a:off x="6096468" y="3031437"/>
            <a:ext cx="2737252" cy="935665"/>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Brushless motor</a:t>
            </a:r>
            <a:endParaRPr kumimoji="1" lang="en-US"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1,000</a:t>
            </a:r>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40,000</a:t>
            </a:r>
            <a:r>
              <a:rPr kumimoji="1" lang="en" altLang="ja-JP" b="1" baseline="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min</a:t>
            </a:r>
            <a:r>
              <a:rPr kumimoji="1" lang="en" altLang="ja-JP" b="1" baseline="300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130 W</a:t>
            </a:r>
            <a:endParaRPr kumimoji="1" lang="ja-JP" altLang="en-US" dirty="0"/>
          </a:p>
        </p:txBody>
      </p:sp>
      <p:sp>
        <p:nvSpPr>
          <p:cNvPr id="10" name="矢印: 下 9">
            <a:extLst>
              <a:ext uri="{FF2B5EF4-FFF2-40B4-BE49-F238E27FC236}">
                <a16:creationId xmlns:a16="http://schemas.microsoft.com/office/drawing/2014/main" id="{3B4A2DE4-15F6-CAF3-D526-FE74367A8EF9}"/>
              </a:ext>
            </a:extLst>
          </p:cNvPr>
          <p:cNvSpPr/>
          <p:nvPr/>
        </p:nvSpPr>
        <p:spPr>
          <a:xfrm>
            <a:off x="10353059" y="1657352"/>
            <a:ext cx="255278" cy="432516"/>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下 12">
            <a:extLst>
              <a:ext uri="{FF2B5EF4-FFF2-40B4-BE49-F238E27FC236}">
                <a16:creationId xmlns:a16="http://schemas.microsoft.com/office/drawing/2014/main" id="{C35673EB-DFE0-7C89-5E47-32A1E3B58973}"/>
              </a:ext>
            </a:extLst>
          </p:cNvPr>
          <p:cNvSpPr/>
          <p:nvPr/>
        </p:nvSpPr>
        <p:spPr>
          <a:xfrm>
            <a:off x="10353059" y="2360389"/>
            <a:ext cx="255278" cy="673324"/>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74DE1981-3B98-FEFB-8919-24366722C0A3}"/>
              </a:ext>
            </a:extLst>
          </p:cNvPr>
          <p:cNvSpPr/>
          <p:nvPr/>
        </p:nvSpPr>
        <p:spPr>
          <a:xfrm>
            <a:off x="10339932" y="2130517"/>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7AA9E802-4A39-0E3A-9875-8C6E9FA0B22A}"/>
              </a:ext>
            </a:extLst>
          </p:cNvPr>
          <p:cNvSpPr/>
          <p:nvPr/>
        </p:nvSpPr>
        <p:spPr>
          <a:xfrm>
            <a:off x="11443570" y="2499258"/>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81D84FB0-5451-13DD-0E39-1331B0111BC7}"/>
              </a:ext>
            </a:extLst>
          </p:cNvPr>
          <p:cNvSpPr txBox="1"/>
          <p:nvPr/>
        </p:nvSpPr>
        <p:spPr>
          <a:xfrm>
            <a:off x="10772778" y="2545935"/>
            <a:ext cx="524760" cy="184666"/>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Espert</a:t>
            </a:r>
          </a:p>
        </p:txBody>
      </p:sp>
      <p:sp>
        <p:nvSpPr>
          <p:cNvPr id="27" name="テキスト ボックス 26">
            <a:extLst>
              <a:ext uri="{FF2B5EF4-FFF2-40B4-BE49-F238E27FC236}">
                <a16:creationId xmlns:a16="http://schemas.microsoft.com/office/drawing/2014/main" id="{5944FF97-59E9-A271-4B08-AE48038AC978}"/>
              </a:ext>
            </a:extLst>
          </p:cNvPr>
          <p:cNvSpPr txBox="1"/>
          <p:nvPr/>
        </p:nvSpPr>
        <p:spPr>
          <a:xfrm>
            <a:off x="9738746" y="2089867"/>
            <a:ext cx="562654"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Electer</a:t>
            </a:r>
            <a:br>
              <a:rPr kumimoji="1" lang="en-US" altLang="ja-JP" sz="1200" b="1">
                <a:latin typeface="Meiryo UI" panose="020B0604030504040204" pitchFamily="50" charset="-128"/>
                <a:ea typeface="Meiryo UI" panose="020B0604030504040204" pitchFamily="50" charset="-128"/>
              </a:rPr>
            </a:br>
            <a:r>
              <a:rPr kumimoji="1" lang="en" altLang="ja-JP" sz="1200" b="1">
                <a:latin typeface="Meiryo UI" panose="020B0604030504040204" pitchFamily="50" charset="-128"/>
                <a:ea typeface="Meiryo UI" panose="020B0604030504040204" pitchFamily="50" charset="-128"/>
              </a:rPr>
              <a:t>GX</a:t>
            </a:r>
            <a:endParaRPr kumimoji="1" lang="ja-JP" altLang="en-US" sz="1200" b="1">
              <a:latin typeface="Meiryo UI" panose="020B0604030504040204" pitchFamily="50" charset="-128"/>
              <a:ea typeface="Meiryo UI" panose="020B0604030504040204" pitchFamily="50" charset="-128"/>
            </a:endParaRPr>
          </a:p>
        </p:txBody>
      </p:sp>
      <p:pic>
        <p:nvPicPr>
          <p:cNvPr id="45" name="図 44">
            <a:extLst>
              <a:ext uri="{FF2B5EF4-FFF2-40B4-BE49-F238E27FC236}">
                <a16:creationId xmlns:a16="http://schemas.microsoft.com/office/drawing/2014/main" id="{1D115E59-C4AE-4B83-E1C2-D0AB5F3CB2D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325524" y="2667944"/>
            <a:ext cx="333519" cy="525779"/>
          </a:xfrm>
          <a:prstGeom prst="rect">
            <a:avLst/>
          </a:prstGeom>
        </p:spPr>
      </p:pic>
      <p:pic>
        <p:nvPicPr>
          <p:cNvPr id="47" name="図 46" descr="Images include indoors, sitting, table, and small&#10;&#10;AI-generated content may contain errors.">
            <a:extLst>
              <a:ext uri="{FF2B5EF4-FFF2-40B4-BE49-F238E27FC236}">
                <a16:creationId xmlns:a16="http://schemas.microsoft.com/office/drawing/2014/main" id="{D8AAA0C8-EA35-FAFC-5E5E-3A9D1B116910}"/>
              </a:ext>
            </a:extLst>
          </p:cNvPr>
          <p:cNvPicPr>
            <a:picLocks noChangeAspect="1"/>
          </p:cNvPicPr>
          <p:nvPr/>
        </p:nvPicPr>
        <p:blipFill>
          <a:blip r:embed="rId5" cstate="email">
            <a:extLst>
              <a:ext uri="{28A0092B-C50C-407E-A947-70E740481C1C}">
                <a14:useLocalDpi xmlns:a14="http://schemas.microsoft.com/office/drawing/2010/main"/>
              </a:ext>
            </a:extLst>
          </a:blip>
          <a:srcRect t="850" b="435"/>
          <a:stretch>
            <a:fillRect/>
          </a:stretch>
        </p:blipFill>
        <p:spPr>
          <a:xfrm>
            <a:off x="9754480" y="1674990"/>
            <a:ext cx="612246" cy="339964"/>
          </a:xfrm>
          <a:prstGeom prst="rect">
            <a:avLst/>
          </a:prstGeom>
        </p:spPr>
      </p:pic>
      <p:pic>
        <p:nvPicPr>
          <p:cNvPr id="49" name="図 48" descr="Images containing indoors, tables, sitting, and holding.&#10;&#10;AI-generated content may contain errors.">
            <a:extLst>
              <a:ext uri="{FF2B5EF4-FFF2-40B4-BE49-F238E27FC236}">
                <a16:creationId xmlns:a16="http://schemas.microsoft.com/office/drawing/2014/main" id="{D9B174B4-AD44-5623-43AF-2AB0528E756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9720734" y="2431455"/>
            <a:ext cx="674897" cy="336001"/>
          </a:xfrm>
          <a:prstGeom prst="rect">
            <a:avLst/>
          </a:prstGeom>
        </p:spPr>
      </p:pic>
      <p:pic>
        <p:nvPicPr>
          <p:cNvPr id="51" name="図 50" descr="Images containing indoors, tables, sitting, and small&#10;&#10;AI-generated content may contain errors.">
            <a:extLst>
              <a:ext uri="{FF2B5EF4-FFF2-40B4-BE49-F238E27FC236}">
                <a16:creationId xmlns:a16="http://schemas.microsoft.com/office/drawing/2014/main" id="{FFD35435-EACC-9F65-341D-E7B9B6AAAFB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36034" y="2732765"/>
            <a:ext cx="730681" cy="382004"/>
          </a:xfrm>
          <a:prstGeom prst="rect">
            <a:avLst/>
          </a:prstGeom>
        </p:spPr>
      </p:pic>
      <p:sp>
        <p:nvSpPr>
          <p:cNvPr id="5" name="楕円 4">
            <a:extLst>
              <a:ext uri="{FF2B5EF4-FFF2-40B4-BE49-F238E27FC236}">
                <a16:creationId xmlns:a16="http://schemas.microsoft.com/office/drawing/2014/main" id="{0DB0D735-AD71-C269-95B1-AE6B2664238D}"/>
              </a:ext>
            </a:extLst>
          </p:cNvPr>
          <p:cNvSpPr/>
          <p:nvPr/>
        </p:nvSpPr>
        <p:spPr>
          <a:xfrm>
            <a:off x="10339932" y="1399562"/>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54E74769-235C-79D2-CEF1-8E409760D265}"/>
              </a:ext>
            </a:extLst>
          </p:cNvPr>
          <p:cNvPicPr>
            <a:picLocks noChangeAspect="1"/>
          </p:cNvPicPr>
          <p:nvPr/>
        </p:nvPicPr>
        <p:blipFill>
          <a:blip r:embed="rId8"/>
          <a:stretch>
            <a:fillRect/>
          </a:stretch>
        </p:blipFill>
        <p:spPr>
          <a:xfrm>
            <a:off x="72000" y="6246000"/>
            <a:ext cx="900000" cy="549474"/>
          </a:xfrm>
          <a:prstGeom prst="rect">
            <a:avLst/>
          </a:prstGeom>
        </p:spPr>
      </p:pic>
      <p:sp>
        <p:nvSpPr>
          <p:cNvPr id="4" name="スライド番号プレースホルダー 2">
            <a:extLst>
              <a:ext uri="{FF2B5EF4-FFF2-40B4-BE49-F238E27FC236}">
                <a16:creationId xmlns:a16="http://schemas.microsoft.com/office/drawing/2014/main" id="{E08D3BD6-FD92-AA35-FF41-B0B10426C8C3}"/>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6</a:t>
            </a:fld>
            <a:endParaRPr lang="en-US" altLang="ja-JP" noProof="0" dirty="0"/>
          </a:p>
        </p:txBody>
      </p:sp>
    </p:spTree>
    <p:extLst>
      <p:ext uri="{BB962C8B-B14F-4D97-AF65-F5344CB8AC3E}">
        <p14:creationId xmlns:p14="http://schemas.microsoft.com/office/powerpoint/2010/main" val="860631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04B8C-96D3-CD47-0A12-2C6932E0AFD5}"/>
            </a:ext>
          </a:extLst>
        </p:cNvPr>
        <p:cNvGrpSpPr/>
        <p:nvPr/>
      </p:nvGrpSpPr>
      <p:grpSpPr>
        <a:xfrm>
          <a:off x="0" y="0"/>
          <a:ext cx="0" cy="0"/>
          <a:chOff x="0" y="0"/>
          <a:chExt cx="0" cy="0"/>
        </a:xfrm>
      </p:grpSpPr>
      <p:graphicFrame>
        <p:nvGraphicFramePr>
          <p:cNvPr id="12" name="コンテンツ プレースホルダー 3">
            <a:extLst>
              <a:ext uri="{FF2B5EF4-FFF2-40B4-BE49-F238E27FC236}">
                <a16:creationId xmlns:a16="http://schemas.microsoft.com/office/drawing/2014/main" id="{3F254DEB-ECD5-52C7-3CE5-1136ECFC6C32}"/>
              </a:ext>
            </a:extLst>
          </p:cNvPr>
          <p:cNvGraphicFramePr>
            <a:graphicFrameLocks/>
          </p:cNvGraphicFramePr>
          <p:nvPr>
            <p:extLst>
              <p:ext uri="{D42A27DB-BD31-4B8C-83A1-F6EECF244321}">
                <p14:modId xmlns:p14="http://schemas.microsoft.com/office/powerpoint/2010/main" val="744685603"/>
              </p:ext>
            </p:extLst>
          </p:nvPr>
        </p:nvGraphicFramePr>
        <p:xfrm>
          <a:off x="8904312" y="980728"/>
          <a:ext cx="2952328" cy="4450080"/>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val="2838585347"/>
                    </a:ext>
                  </a:extLst>
                </a:gridCol>
                <a:gridCol w="1080120">
                  <a:extLst>
                    <a:ext uri="{9D8B030D-6E8A-4147-A177-3AD203B41FA5}">
                      <a16:colId xmlns:a16="http://schemas.microsoft.com/office/drawing/2014/main" val="3093808025"/>
                    </a:ext>
                  </a:extLst>
                </a:gridCol>
                <a:gridCol w="1080120">
                  <a:extLst>
                    <a:ext uri="{9D8B030D-6E8A-4147-A177-3AD203B41FA5}">
                      <a16:colId xmlns:a16="http://schemas.microsoft.com/office/drawing/2014/main" val="4179138209"/>
                    </a:ext>
                  </a:extLst>
                </a:gridCol>
              </a:tblGrid>
              <a:tr h="370840">
                <a:tc>
                  <a:txBody>
                    <a:bodyPr/>
                    <a:lstStyle/>
                    <a:p>
                      <a:pPr algn="r"/>
                      <a:endParaRPr kumimoji="1" lang="ja-JP" altLang="en-US" sz="1200" dirty="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Brushed</a:t>
                      </a:r>
                      <a:endParaRPr kumimoji="1" lang="en"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8288" marR="18288"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kumimoji="1" lang="en" altLang="en-US" sz="1600">
                          <a:latin typeface="Meiryo UI" panose="020B0604030504040204" pitchFamily="50" charset="-128"/>
                          <a:ea typeface="Meiryo UI" panose="020B0604030504040204" pitchFamily="50" charset="-128"/>
                        </a:rPr>
                        <a:t>Brushless</a:t>
                      </a:r>
                    </a:p>
                  </a:txBody>
                  <a:tcPr marL="18288" marR="18288"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222982159"/>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1984</a:t>
                      </a:r>
                      <a:endParaRPr kumimoji="1" lang="ja-JP" altLang="en-US" sz="140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2821184"/>
                  </a:ext>
                </a:extLst>
              </a:tr>
              <a:tr h="370840">
                <a:tc>
                  <a:txBody>
                    <a:bodyPr/>
                    <a:lstStyle/>
                    <a:p>
                      <a:pPr algn="r"/>
                      <a:endParaRPr kumimoji="1" lang="ja-JP" altLang="en-US" sz="1400" dirty="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47596181"/>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1990</a:t>
                      </a:r>
                      <a:endParaRPr kumimoji="1" lang="ja-JP" altLang="en-US" sz="140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91455292"/>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3113108"/>
                  </a:ext>
                </a:extLst>
              </a:tr>
              <a:tr h="370840">
                <a:tc>
                  <a:txBody>
                    <a:bodyPr/>
                    <a:lstStyle/>
                    <a:p>
                      <a:pPr algn="r"/>
                      <a:endParaRPr kumimoji="1" lang="en-US" altLang="ja-JP" sz="1400" dirty="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8622735"/>
                  </a:ext>
                </a:extLst>
              </a:tr>
              <a:tr h="370840">
                <a:tc>
                  <a:txBody>
                    <a:bodyPr/>
                    <a:lstStyle/>
                    <a:p>
                      <a:pPr algn="r"/>
                      <a:r>
                        <a:rPr kumimoji="1" lang="en" altLang="ja-JP" sz="1600" b="1">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2000</a:t>
                      </a:r>
                      <a:endParaRPr kumimoji="1" lang="ja-JP" altLang="en-US" sz="1400" b="1">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64543337"/>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2769722"/>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35190858"/>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6965733"/>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74855298"/>
                  </a:ext>
                </a:extLst>
              </a:tr>
              <a:tr h="370840">
                <a:tc>
                  <a:txBody>
                    <a:bodyPr/>
                    <a:lstStyle/>
                    <a:p>
                      <a:pPr algn="r"/>
                      <a:endParaRPr kumimoji="1" lang="ja-JP" altLang="en-US" sz="1400" b="1">
                        <a:solidFill>
                          <a:srgbClr val="FFFF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b="1">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6662518"/>
                  </a:ext>
                </a:extLst>
              </a:tr>
            </a:tbl>
          </a:graphicData>
        </a:graphic>
      </p:graphicFrame>
      <p:sp>
        <p:nvSpPr>
          <p:cNvPr id="2" name="タイトル 1">
            <a:extLst>
              <a:ext uri="{FF2B5EF4-FFF2-40B4-BE49-F238E27FC236}">
                <a16:creationId xmlns:a16="http://schemas.microsoft.com/office/drawing/2014/main" id="{6CFC760E-049A-CA05-9725-4DA625367CC0}"/>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kumimoji="1" lang="en" altLang="ja-JP" b="1" dirty="0"/>
              <a:t>The Evolution of Micro Grinders</a:t>
            </a:r>
          </a:p>
        </p:txBody>
      </p:sp>
      <p:sp>
        <p:nvSpPr>
          <p:cNvPr id="13" name="楕円 12">
            <a:extLst>
              <a:ext uri="{FF2B5EF4-FFF2-40B4-BE49-F238E27FC236}">
                <a16:creationId xmlns:a16="http://schemas.microsoft.com/office/drawing/2014/main" id="{C44DBE19-9764-BB25-8282-8F6088EF9C3E}"/>
              </a:ext>
            </a:extLst>
          </p:cNvPr>
          <p:cNvSpPr/>
          <p:nvPr/>
        </p:nvSpPr>
        <p:spPr>
          <a:xfrm>
            <a:off x="11443570" y="3263720"/>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5" name="図 34">
            <a:extLst>
              <a:ext uri="{FF2B5EF4-FFF2-40B4-BE49-F238E27FC236}">
                <a16:creationId xmlns:a16="http://schemas.microsoft.com/office/drawing/2014/main" id="{B25B19A9-BD2E-C39E-AF2F-E3AEE3DB40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96227" y="3405546"/>
            <a:ext cx="399996" cy="158332"/>
          </a:xfrm>
          <a:prstGeom prst="rect">
            <a:avLst/>
          </a:prstGeom>
        </p:spPr>
      </p:pic>
      <p:sp>
        <p:nvSpPr>
          <p:cNvPr id="3" name="テキスト ボックス 2">
            <a:extLst>
              <a:ext uri="{FF2B5EF4-FFF2-40B4-BE49-F238E27FC236}">
                <a16:creationId xmlns:a16="http://schemas.microsoft.com/office/drawing/2014/main" id="{393EFCE3-B907-56DE-618D-F64DD8E3339D}"/>
              </a:ext>
            </a:extLst>
          </p:cNvPr>
          <p:cNvSpPr txBox="1"/>
          <p:nvPr/>
        </p:nvSpPr>
        <p:spPr>
          <a:xfrm>
            <a:off x="9708059" y="1444282"/>
            <a:ext cx="562655" cy="184666"/>
          </a:xfrm>
          <a:prstGeom prst="rect">
            <a:avLst/>
          </a:prstGeom>
          <a:noFill/>
        </p:spPr>
        <p:txBody>
          <a:bodyPr wrap="none" lIns="0" tIns="0" rIns="0" bIns="0" rtlCol="0">
            <a:spAutoFit/>
          </a:bodyPr>
          <a:lstStyle/>
          <a:p>
            <a:r>
              <a:rPr kumimoji="1" lang="en" altLang="en-US" sz="1200" b="1">
                <a:latin typeface="Meiryo UI" panose="020B0604030504040204" pitchFamily="50" charset="-128"/>
                <a:ea typeface="Meiryo UI" panose="020B0604030504040204" pitchFamily="50" charset="-128"/>
              </a:rPr>
              <a:t>Electer</a:t>
            </a:r>
          </a:p>
        </p:txBody>
      </p:sp>
      <p:sp>
        <p:nvSpPr>
          <p:cNvPr id="21" name="テキスト ボックス 20">
            <a:extLst>
              <a:ext uri="{FF2B5EF4-FFF2-40B4-BE49-F238E27FC236}">
                <a16:creationId xmlns:a16="http://schemas.microsoft.com/office/drawing/2014/main" id="{3E8F56EB-47A2-D57D-3D62-5C6A80768833}"/>
              </a:ext>
            </a:extLst>
          </p:cNvPr>
          <p:cNvSpPr txBox="1"/>
          <p:nvPr/>
        </p:nvSpPr>
        <p:spPr>
          <a:xfrm>
            <a:off x="10763898" y="3203639"/>
            <a:ext cx="524760"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Espert</a:t>
            </a:r>
            <a:endParaRPr kumimoji="1" lang="en-US" altLang="ja-JP" sz="1200" b="1">
              <a:latin typeface="Meiryo UI" panose="020B0604030504040204" pitchFamily="50" charset="-128"/>
              <a:ea typeface="Meiryo UI" panose="020B0604030504040204" pitchFamily="50" charset="-128"/>
            </a:endParaRPr>
          </a:p>
          <a:p>
            <a:pPr algn="ctr"/>
            <a:r>
              <a:rPr kumimoji="1" lang="en" altLang="ja-JP" sz="1200" b="1">
                <a:latin typeface="Meiryo UI" panose="020B0604030504040204" pitchFamily="50" charset="-128"/>
                <a:ea typeface="Meiryo UI" panose="020B0604030504040204" pitchFamily="50" charset="-128"/>
              </a:rPr>
              <a:t>500</a:t>
            </a:r>
            <a:endParaRPr kumimoji="1" lang="ja-JP" altLang="en-US" sz="1200" b="1">
              <a:latin typeface="Meiryo UI" panose="020B0604030504040204" pitchFamily="50" charset="-128"/>
              <a:ea typeface="Meiryo UI" panose="020B0604030504040204" pitchFamily="50" charset="-128"/>
            </a:endParaRPr>
          </a:p>
        </p:txBody>
      </p:sp>
      <p:sp>
        <p:nvSpPr>
          <p:cNvPr id="31" name="コンテンツ プレースホルダー 2">
            <a:extLst>
              <a:ext uri="{FF2B5EF4-FFF2-40B4-BE49-F238E27FC236}">
                <a16:creationId xmlns:a16="http://schemas.microsoft.com/office/drawing/2014/main" id="{110E9D11-43E2-BACB-CA68-0DF45A08413E}"/>
              </a:ext>
            </a:extLst>
          </p:cNvPr>
          <p:cNvSpPr txBox="1">
            <a:spLocks/>
          </p:cNvSpPr>
          <p:nvPr/>
        </p:nvSpPr>
        <p:spPr>
          <a:xfrm>
            <a:off x="685800" y="777240"/>
            <a:ext cx="7497706" cy="2194560"/>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spcBef>
                <a:spcPts val="0"/>
              </a:spcBef>
              <a:spcAft>
                <a:spcPts val="100"/>
              </a:spcAft>
              <a:buNone/>
              <a:defRPr sz="2200"/>
            </a:pPr>
            <a:r>
              <a:rPr lang="en" altLang="ja-JP" sz="2200" dirty="0"/>
              <a:t>In 2000, the Espert 500 </a:t>
            </a:r>
            <a:r>
              <a:rPr lang="ja-JP" altLang="ja-JP" dirty="0"/>
              <a:t>made its debut</a:t>
            </a:r>
            <a:r>
              <a:rPr lang="en" altLang="ja-JP" sz="2200" dirty="0"/>
              <a:t>.</a:t>
            </a:r>
            <a:endParaRPr lang="en-US" altLang="ja-JP" dirty="0"/>
          </a:p>
          <a:p>
            <a:pPr marL="0" lvl="0" indent="0">
              <a:lnSpc>
                <a:spcPts val="2300"/>
              </a:lnSpc>
              <a:spcBef>
                <a:spcPts val="0"/>
              </a:spcBef>
              <a:spcAft>
                <a:spcPts val="100"/>
              </a:spcAft>
              <a:buNone/>
              <a:defRPr sz="2200"/>
            </a:pPr>
            <a:r>
              <a:rPr lang="en-US" altLang="en-US" sz="2200" dirty="0"/>
              <a:t>For the second generation, a smaller motor was developed, and the circuit technology was updated. </a:t>
            </a:r>
            <a:r>
              <a:rPr lang="en" altLang="en-US" sz="2200" dirty="0"/>
              <a:t>Achieved a 20% cost reduction.</a:t>
            </a:r>
            <a:endParaRPr lang="en-US" altLang="ja-JP" dirty="0"/>
          </a:p>
          <a:p>
            <a:pPr marL="0" lvl="0" indent="0">
              <a:lnSpc>
                <a:spcPts val="2300"/>
              </a:lnSpc>
              <a:spcBef>
                <a:spcPts val="0"/>
              </a:spcBef>
              <a:spcAft>
                <a:spcPts val="100"/>
              </a:spcAft>
              <a:buNone/>
              <a:defRPr sz="2200"/>
            </a:pPr>
            <a:r>
              <a:rPr lang="en" altLang="en-US" sz="2200" dirty="0"/>
              <a:t>With a maximum rotation speed of 50,000 min</a:t>
            </a:r>
            <a:r>
              <a:rPr lang="en" altLang="en-US" sz="2200" baseline="30000" dirty="0"/>
              <a:t>-1</a:t>
            </a:r>
            <a:r>
              <a:rPr lang="en" altLang="en-US" sz="2200" dirty="0"/>
              <a:t>, it is widely adopted in the mold industry.</a:t>
            </a:r>
          </a:p>
        </p:txBody>
      </p:sp>
      <p:pic>
        <p:nvPicPr>
          <p:cNvPr id="6" name="図 5" descr="Espert500">
            <a:extLst>
              <a:ext uri="{FF2B5EF4-FFF2-40B4-BE49-F238E27FC236}">
                <a16:creationId xmlns:a16="http://schemas.microsoft.com/office/drawing/2014/main" id="{BE111F9A-FC01-5FC1-B4FE-1BF466FA0CF4}"/>
              </a:ext>
            </a:extLst>
          </p:cNvPr>
          <p:cNvPicPr>
            <a:picLocks noChangeAspect="1"/>
          </p:cNvPicPr>
          <p:nvPr/>
        </p:nvPicPr>
        <p:blipFill>
          <a:blip r:embed="rId3" cstate="email">
            <a:extLst>
              <a:ext uri="{28A0092B-C50C-407E-A947-70E740481C1C}">
                <a14:useLocalDpi xmlns:a14="http://schemas.microsoft.com/office/drawing/2010/main"/>
              </a:ext>
            </a:extLst>
          </a:blip>
          <a:srcRect t="8618" b="8725"/>
          <a:stretch>
            <a:fillRect/>
          </a:stretch>
        </p:blipFill>
        <p:spPr bwMode="auto">
          <a:xfrm>
            <a:off x="1604948" y="3033713"/>
            <a:ext cx="4490835" cy="3455987"/>
          </a:xfrm>
          <a:prstGeom prst="rect">
            <a:avLst/>
          </a:prstGeom>
          <a:noFill/>
          <a:ln>
            <a:noFill/>
          </a:ln>
        </p:spPr>
      </p:pic>
      <p:sp>
        <p:nvSpPr>
          <p:cNvPr id="23" name="四角形: 角を丸くする 22">
            <a:extLst>
              <a:ext uri="{FF2B5EF4-FFF2-40B4-BE49-F238E27FC236}">
                <a16:creationId xmlns:a16="http://schemas.microsoft.com/office/drawing/2014/main" id="{B9AB6569-0270-00DA-ADCF-ACA40A2A808D}"/>
              </a:ext>
            </a:extLst>
          </p:cNvPr>
          <p:cNvSpPr/>
          <p:nvPr/>
        </p:nvSpPr>
        <p:spPr>
          <a:xfrm>
            <a:off x="6096468" y="3031437"/>
            <a:ext cx="2737252" cy="935665"/>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Brushless motor</a:t>
            </a:r>
            <a:endParaRPr kumimoji="1" lang="en-US"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1,000</a:t>
            </a:r>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50,000</a:t>
            </a:r>
            <a:r>
              <a:rPr kumimoji="1" lang="en" altLang="ja-JP" b="1" baseline="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min</a:t>
            </a:r>
            <a:r>
              <a:rPr kumimoji="1" lang="en" altLang="ja-JP" b="1" baseline="300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200 W</a:t>
            </a:r>
            <a:endParaRPr kumimoji="1" lang="ja-JP" altLang="en-US" dirty="0"/>
          </a:p>
        </p:txBody>
      </p:sp>
      <p:sp>
        <p:nvSpPr>
          <p:cNvPr id="10" name="矢印: 下 9">
            <a:extLst>
              <a:ext uri="{FF2B5EF4-FFF2-40B4-BE49-F238E27FC236}">
                <a16:creationId xmlns:a16="http://schemas.microsoft.com/office/drawing/2014/main" id="{55A9885C-7360-62C9-4028-B0839B3EE162}"/>
              </a:ext>
            </a:extLst>
          </p:cNvPr>
          <p:cNvSpPr/>
          <p:nvPr/>
        </p:nvSpPr>
        <p:spPr>
          <a:xfrm>
            <a:off x="10353059" y="1657352"/>
            <a:ext cx="255278" cy="432516"/>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矢印: 下 13">
            <a:extLst>
              <a:ext uri="{FF2B5EF4-FFF2-40B4-BE49-F238E27FC236}">
                <a16:creationId xmlns:a16="http://schemas.microsoft.com/office/drawing/2014/main" id="{785DABA6-7AC3-669D-BD17-535214F60CBA}"/>
              </a:ext>
            </a:extLst>
          </p:cNvPr>
          <p:cNvSpPr/>
          <p:nvPr/>
        </p:nvSpPr>
        <p:spPr>
          <a:xfrm>
            <a:off x="10353059" y="2360389"/>
            <a:ext cx="255278" cy="1191364"/>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下 16">
            <a:extLst>
              <a:ext uri="{FF2B5EF4-FFF2-40B4-BE49-F238E27FC236}">
                <a16:creationId xmlns:a16="http://schemas.microsoft.com/office/drawing/2014/main" id="{557951F9-637E-A721-DB41-57CCC7CB76E7}"/>
              </a:ext>
            </a:extLst>
          </p:cNvPr>
          <p:cNvSpPr/>
          <p:nvPr/>
        </p:nvSpPr>
        <p:spPr>
          <a:xfrm>
            <a:off x="11459947" y="2777885"/>
            <a:ext cx="255278" cy="40537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13C9D838-7622-522E-0613-27CAA38065AC}"/>
              </a:ext>
            </a:extLst>
          </p:cNvPr>
          <p:cNvSpPr/>
          <p:nvPr/>
        </p:nvSpPr>
        <p:spPr>
          <a:xfrm>
            <a:off x="10339932" y="2130517"/>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楕円 25">
            <a:extLst>
              <a:ext uri="{FF2B5EF4-FFF2-40B4-BE49-F238E27FC236}">
                <a16:creationId xmlns:a16="http://schemas.microsoft.com/office/drawing/2014/main" id="{6044A37A-5996-D797-8884-A0FF360BEA2D}"/>
              </a:ext>
            </a:extLst>
          </p:cNvPr>
          <p:cNvSpPr/>
          <p:nvPr/>
        </p:nvSpPr>
        <p:spPr>
          <a:xfrm>
            <a:off x="11443570" y="2499258"/>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CBF371FE-D27D-B91C-BB4C-C3593DC7BB10}"/>
              </a:ext>
            </a:extLst>
          </p:cNvPr>
          <p:cNvSpPr txBox="1"/>
          <p:nvPr/>
        </p:nvSpPr>
        <p:spPr>
          <a:xfrm>
            <a:off x="10772778" y="2545935"/>
            <a:ext cx="524760" cy="184666"/>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Espert</a:t>
            </a:r>
          </a:p>
        </p:txBody>
      </p:sp>
      <p:sp>
        <p:nvSpPr>
          <p:cNvPr id="30" name="テキスト ボックス 29">
            <a:extLst>
              <a:ext uri="{FF2B5EF4-FFF2-40B4-BE49-F238E27FC236}">
                <a16:creationId xmlns:a16="http://schemas.microsoft.com/office/drawing/2014/main" id="{68999A27-7A59-66AA-C106-3083ED14C9A4}"/>
              </a:ext>
            </a:extLst>
          </p:cNvPr>
          <p:cNvSpPr txBox="1"/>
          <p:nvPr/>
        </p:nvSpPr>
        <p:spPr>
          <a:xfrm>
            <a:off x="9738746" y="2089867"/>
            <a:ext cx="562654"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Electer</a:t>
            </a:r>
            <a:br>
              <a:rPr kumimoji="1" lang="en-US" altLang="ja-JP" sz="1200" b="1">
                <a:latin typeface="Meiryo UI" panose="020B0604030504040204" pitchFamily="50" charset="-128"/>
                <a:ea typeface="Meiryo UI" panose="020B0604030504040204" pitchFamily="50" charset="-128"/>
              </a:rPr>
            </a:br>
            <a:r>
              <a:rPr kumimoji="1" lang="en" altLang="ja-JP" sz="1200" b="1">
                <a:latin typeface="Meiryo UI" panose="020B0604030504040204" pitchFamily="50" charset="-128"/>
                <a:ea typeface="Meiryo UI" panose="020B0604030504040204" pitchFamily="50" charset="-128"/>
              </a:rPr>
              <a:t>GX</a:t>
            </a:r>
            <a:endParaRPr kumimoji="1" lang="ja-JP" altLang="en-US" sz="1200" b="1">
              <a:latin typeface="Meiryo UI" panose="020B0604030504040204" pitchFamily="50" charset="-128"/>
              <a:ea typeface="Meiryo UI" panose="020B0604030504040204" pitchFamily="50" charset="-128"/>
            </a:endParaRPr>
          </a:p>
        </p:txBody>
      </p:sp>
      <p:pic>
        <p:nvPicPr>
          <p:cNvPr id="33" name="図 32" descr="Images include indoors, sitting, table, and small&#10;&#10;AI-generated content may contain errors.">
            <a:extLst>
              <a:ext uri="{FF2B5EF4-FFF2-40B4-BE49-F238E27FC236}">
                <a16:creationId xmlns:a16="http://schemas.microsoft.com/office/drawing/2014/main" id="{698F7285-9835-A9AE-3748-5E21A7222A19}"/>
              </a:ext>
            </a:extLst>
          </p:cNvPr>
          <p:cNvPicPr>
            <a:picLocks noChangeAspect="1"/>
          </p:cNvPicPr>
          <p:nvPr/>
        </p:nvPicPr>
        <p:blipFill>
          <a:blip r:embed="rId4" cstate="email">
            <a:extLst>
              <a:ext uri="{28A0092B-C50C-407E-A947-70E740481C1C}">
                <a14:useLocalDpi xmlns:a14="http://schemas.microsoft.com/office/drawing/2010/main"/>
              </a:ext>
            </a:extLst>
          </a:blip>
          <a:srcRect t="850" b="435"/>
          <a:stretch>
            <a:fillRect/>
          </a:stretch>
        </p:blipFill>
        <p:spPr>
          <a:xfrm>
            <a:off x="9754480" y="1674990"/>
            <a:ext cx="612246" cy="339964"/>
          </a:xfrm>
          <a:prstGeom prst="rect">
            <a:avLst/>
          </a:prstGeom>
        </p:spPr>
      </p:pic>
      <p:pic>
        <p:nvPicPr>
          <p:cNvPr id="36" name="図 35" descr="Images containing indoors, tables, sitting, and holding.&#10;&#10;AI-generated content may contain errors.">
            <a:extLst>
              <a:ext uri="{FF2B5EF4-FFF2-40B4-BE49-F238E27FC236}">
                <a16:creationId xmlns:a16="http://schemas.microsoft.com/office/drawing/2014/main" id="{81786D80-D8B5-4384-234D-8A1B7B72B333}"/>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720734" y="2431455"/>
            <a:ext cx="674897" cy="336001"/>
          </a:xfrm>
          <a:prstGeom prst="rect">
            <a:avLst/>
          </a:prstGeom>
        </p:spPr>
      </p:pic>
      <p:pic>
        <p:nvPicPr>
          <p:cNvPr id="38" name="図 37" descr="Images containing indoors, tables, sitting, and small&#10;&#10;AI-generated content may contain errors.">
            <a:extLst>
              <a:ext uri="{FF2B5EF4-FFF2-40B4-BE49-F238E27FC236}">
                <a16:creationId xmlns:a16="http://schemas.microsoft.com/office/drawing/2014/main" id="{E0D5042D-5F69-839C-049B-1CB52F15AD9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36034" y="2732765"/>
            <a:ext cx="730681" cy="382004"/>
          </a:xfrm>
          <a:prstGeom prst="rect">
            <a:avLst/>
          </a:prstGeom>
        </p:spPr>
      </p:pic>
      <p:pic>
        <p:nvPicPr>
          <p:cNvPr id="40" name="図 39">
            <a:extLst>
              <a:ext uri="{FF2B5EF4-FFF2-40B4-BE49-F238E27FC236}">
                <a16:creationId xmlns:a16="http://schemas.microsoft.com/office/drawing/2014/main" id="{D7BA1E4E-744B-CEB5-E14B-F39196B823C8}"/>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0325524" y="3414432"/>
            <a:ext cx="333519" cy="525779"/>
          </a:xfrm>
          <a:prstGeom prst="rect">
            <a:avLst/>
          </a:prstGeom>
        </p:spPr>
      </p:pic>
      <p:pic>
        <p:nvPicPr>
          <p:cNvPr id="42" name="図 41" descr="Espert500">
            <a:extLst>
              <a:ext uri="{FF2B5EF4-FFF2-40B4-BE49-F238E27FC236}">
                <a16:creationId xmlns:a16="http://schemas.microsoft.com/office/drawing/2014/main" id="{785D0491-A5B3-D64D-28EC-22B0C742AADB}"/>
              </a:ext>
            </a:extLst>
          </p:cNvPr>
          <p:cNvPicPr>
            <a:picLocks noChangeAspect="1"/>
          </p:cNvPicPr>
          <p:nvPr/>
        </p:nvPicPr>
        <p:blipFill>
          <a:blip r:embed="rId3" cstate="email">
            <a:extLst>
              <a:ext uri="{28A0092B-C50C-407E-A947-70E740481C1C}">
                <a14:useLocalDpi xmlns:a14="http://schemas.microsoft.com/office/drawing/2010/main"/>
              </a:ext>
            </a:extLst>
          </a:blip>
          <a:srcRect t="8618" b="8725"/>
          <a:stretch>
            <a:fillRect/>
          </a:stretch>
        </p:blipFill>
        <p:spPr bwMode="auto">
          <a:xfrm>
            <a:off x="10803859" y="3562361"/>
            <a:ext cx="542438" cy="417441"/>
          </a:xfrm>
          <a:prstGeom prst="rect">
            <a:avLst/>
          </a:prstGeom>
          <a:noFill/>
          <a:ln>
            <a:noFill/>
          </a:ln>
        </p:spPr>
      </p:pic>
      <p:sp>
        <p:nvSpPr>
          <p:cNvPr id="5" name="楕円 4">
            <a:extLst>
              <a:ext uri="{FF2B5EF4-FFF2-40B4-BE49-F238E27FC236}">
                <a16:creationId xmlns:a16="http://schemas.microsoft.com/office/drawing/2014/main" id="{C4E8DC8E-4F65-A6B4-1CE2-878CEE5869E4}"/>
              </a:ext>
            </a:extLst>
          </p:cNvPr>
          <p:cNvSpPr/>
          <p:nvPr/>
        </p:nvSpPr>
        <p:spPr>
          <a:xfrm>
            <a:off x="10339932" y="1399562"/>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B23116AA-B9A0-A12E-AF8C-159D62103BCB}"/>
              </a:ext>
            </a:extLst>
          </p:cNvPr>
          <p:cNvPicPr>
            <a:picLocks noChangeAspect="1"/>
          </p:cNvPicPr>
          <p:nvPr/>
        </p:nvPicPr>
        <p:blipFill>
          <a:blip r:embed="rId8"/>
          <a:stretch>
            <a:fillRect/>
          </a:stretch>
        </p:blipFill>
        <p:spPr>
          <a:xfrm>
            <a:off x="72000" y="6246000"/>
            <a:ext cx="900000" cy="549474"/>
          </a:xfrm>
          <a:prstGeom prst="rect">
            <a:avLst/>
          </a:prstGeom>
        </p:spPr>
      </p:pic>
      <p:sp>
        <p:nvSpPr>
          <p:cNvPr id="4" name="スライド番号プレースホルダー 2">
            <a:extLst>
              <a:ext uri="{FF2B5EF4-FFF2-40B4-BE49-F238E27FC236}">
                <a16:creationId xmlns:a16="http://schemas.microsoft.com/office/drawing/2014/main" id="{249F318B-922D-A30B-F8F4-A7922FE82606}"/>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7</a:t>
            </a:fld>
            <a:endParaRPr lang="en-US" altLang="ja-JP" noProof="0" dirty="0"/>
          </a:p>
        </p:txBody>
      </p:sp>
    </p:spTree>
    <p:extLst>
      <p:ext uri="{BB962C8B-B14F-4D97-AF65-F5344CB8AC3E}">
        <p14:creationId xmlns:p14="http://schemas.microsoft.com/office/powerpoint/2010/main" val="3280569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E14AA-1945-E5CF-33D8-6FFD43EBE167}"/>
            </a:ext>
          </a:extLst>
        </p:cNvPr>
        <p:cNvGrpSpPr/>
        <p:nvPr/>
      </p:nvGrpSpPr>
      <p:grpSpPr>
        <a:xfrm>
          <a:off x="0" y="0"/>
          <a:ext cx="0" cy="0"/>
          <a:chOff x="0" y="0"/>
          <a:chExt cx="0" cy="0"/>
        </a:xfrm>
      </p:grpSpPr>
      <p:graphicFrame>
        <p:nvGraphicFramePr>
          <p:cNvPr id="16" name="コンテンツ プレースホルダー 3">
            <a:extLst>
              <a:ext uri="{FF2B5EF4-FFF2-40B4-BE49-F238E27FC236}">
                <a16:creationId xmlns:a16="http://schemas.microsoft.com/office/drawing/2014/main" id="{4F8173A9-1E44-7E89-4AC0-DA4A04DC0F1E}"/>
              </a:ext>
            </a:extLst>
          </p:cNvPr>
          <p:cNvGraphicFramePr>
            <a:graphicFrameLocks/>
          </p:cNvGraphicFramePr>
          <p:nvPr>
            <p:extLst>
              <p:ext uri="{D42A27DB-BD31-4B8C-83A1-F6EECF244321}">
                <p14:modId xmlns:p14="http://schemas.microsoft.com/office/powerpoint/2010/main" val="3533474045"/>
              </p:ext>
            </p:extLst>
          </p:nvPr>
        </p:nvGraphicFramePr>
        <p:xfrm>
          <a:off x="8904312" y="980728"/>
          <a:ext cx="2952328" cy="4450080"/>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val="2838585347"/>
                    </a:ext>
                  </a:extLst>
                </a:gridCol>
                <a:gridCol w="1080120">
                  <a:extLst>
                    <a:ext uri="{9D8B030D-6E8A-4147-A177-3AD203B41FA5}">
                      <a16:colId xmlns:a16="http://schemas.microsoft.com/office/drawing/2014/main" val="3093808025"/>
                    </a:ext>
                  </a:extLst>
                </a:gridCol>
                <a:gridCol w="1080120">
                  <a:extLst>
                    <a:ext uri="{9D8B030D-6E8A-4147-A177-3AD203B41FA5}">
                      <a16:colId xmlns:a16="http://schemas.microsoft.com/office/drawing/2014/main" val="4179138209"/>
                    </a:ext>
                  </a:extLst>
                </a:gridCol>
              </a:tblGrid>
              <a:tr h="370840">
                <a:tc>
                  <a:txBody>
                    <a:bodyPr/>
                    <a:lstStyle/>
                    <a:p>
                      <a:pPr algn="r"/>
                      <a:endParaRPr kumimoji="1" lang="ja-JP" altLang="en-US" sz="1200" dirty="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Brushed</a:t>
                      </a:r>
                      <a:endParaRPr kumimoji="1" lang="en"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8288" marR="18288"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kumimoji="1" lang="en" altLang="en-US" sz="1600">
                          <a:latin typeface="Meiryo UI" panose="020B0604030504040204" pitchFamily="50" charset="-128"/>
                          <a:ea typeface="Meiryo UI" panose="020B0604030504040204" pitchFamily="50" charset="-128"/>
                        </a:rPr>
                        <a:t>Brushless</a:t>
                      </a:r>
                    </a:p>
                  </a:txBody>
                  <a:tcPr marL="18288" marR="18288"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222982159"/>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1984</a:t>
                      </a:r>
                      <a:endParaRPr kumimoji="1" lang="ja-JP" altLang="en-US" sz="140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2821184"/>
                  </a:ext>
                </a:extLst>
              </a:tr>
              <a:tr h="370840">
                <a:tc>
                  <a:txBody>
                    <a:bodyPr/>
                    <a:lstStyle/>
                    <a:p>
                      <a:pPr algn="r"/>
                      <a:endParaRPr kumimoji="1" lang="ja-JP" altLang="en-US" sz="1400" dirty="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47596181"/>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1990</a:t>
                      </a:r>
                      <a:endParaRPr kumimoji="1" lang="ja-JP" altLang="en-US" sz="140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91455292"/>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3113108"/>
                  </a:ext>
                </a:extLst>
              </a:tr>
              <a:tr h="370840">
                <a:tc>
                  <a:txBody>
                    <a:bodyPr/>
                    <a:lstStyle/>
                    <a:p>
                      <a:pPr algn="r"/>
                      <a:endParaRPr kumimoji="1" lang="en-US" altLang="ja-JP" sz="1400" dirty="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8622735"/>
                  </a:ext>
                </a:extLst>
              </a:tr>
              <a:tr h="370840">
                <a:tc>
                  <a:txBody>
                    <a:bodyPr/>
                    <a:lstStyle/>
                    <a:p>
                      <a:pPr algn="r"/>
                      <a:r>
                        <a:rPr kumimoji="1" lang="en" altLang="ja-JP" sz="1400">
                          <a:solidFill>
                            <a:schemeClr val="bg2">
                              <a:lumMod val="50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2000</a:t>
                      </a:r>
                      <a:endParaRPr kumimoji="1" lang="ja-JP" altLang="en-US" sz="1400">
                        <a:solidFill>
                          <a:schemeClr val="bg2">
                            <a:lumMod val="50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64543337"/>
                  </a:ext>
                </a:extLst>
              </a:tr>
              <a:tr h="370840">
                <a:tc>
                  <a:txBody>
                    <a:bodyPr/>
                    <a:lstStyle/>
                    <a:p>
                      <a:pPr algn="r"/>
                      <a:r>
                        <a:rPr kumimoji="1" lang="en" altLang="ja-JP" sz="1600" b="1">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2001</a:t>
                      </a:r>
                      <a:endParaRPr kumimoji="1" lang="ja-JP" altLang="en-US" sz="1400" b="1">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2769722"/>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35190858"/>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6965733"/>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74855298"/>
                  </a:ext>
                </a:extLst>
              </a:tr>
              <a:tr h="370840">
                <a:tc>
                  <a:txBody>
                    <a:bodyPr/>
                    <a:lstStyle/>
                    <a:p>
                      <a:pPr algn="r"/>
                      <a:endParaRPr kumimoji="1" lang="ja-JP" altLang="en-US" sz="1400" b="1">
                        <a:solidFill>
                          <a:srgbClr val="FFFF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b="1">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6662518"/>
                  </a:ext>
                </a:extLst>
              </a:tr>
            </a:tbl>
          </a:graphicData>
        </a:graphic>
      </p:graphicFrame>
      <p:sp>
        <p:nvSpPr>
          <p:cNvPr id="24" name="矢印: 下 23">
            <a:extLst>
              <a:ext uri="{FF2B5EF4-FFF2-40B4-BE49-F238E27FC236}">
                <a16:creationId xmlns:a16="http://schemas.microsoft.com/office/drawing/2014/main" id="{27BC15E7-5E68-72C9-BE8C-9AB00379E6EB}"/>
              </a:ext>
            </a:extLst>
          </p:cNvPr>
          <p:cNvSpPr/>
          <p:nvPr/>
        </p:nvSpPr>
        <p:spPr>
          <a:xfrm>
            <a:off x="11456697" y="3540322"/>
            <a:ext cx="255278" cy="150411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CAA73186-9A64-CEF1-E7FE-E15B88076055}"/>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kumimoji="1" lang="en" altLang="ja-JP" b="1" dirty="0"/>
              <a:t>The Evolution of Micro Grinders</a:t>
            </a:r>
          </a:p>
        </p:txBody>
      </p:sp>
      <p:sp>
        <p:nvSpPr>
          <p:cNvPr id="9" name="楕円 8">
            <a:extLst>
              <a:ext uri="{FF2B5EF4-FFF2-40B4-BE49-F238E27FC236}">
                <a16:creationId xmlns:a16="http://schemas.microsoft.com/office/drawing/2014/main" id="{3E4FBFEC-0969-717F-E8C0-13F526FAFF3A}"/>
              </a:ext>
            </a:extLst>
          </p:cNvPr>
          <p:cNvSpPr/>
          <p:nvPr/>
        </p:nvSpPr>
        <p:spPr>
          <a:xfrm>
            <a:off x="10339932" y="3621670"/>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3C147C2C-44FC-9A05-CFBC-AD4306B0061B}"/>
              </a:ext>
            </a:extLst>
          </p:cNvPr>
          <p:cNvSpPr/>
          <p:nvPr/>
        </p:nvSpPr>
        <p:spPr>
          <a:xfrm>
            <a:off x="11443570" y="3263720"/>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9" name="図 38">
            <a:extLst>
              <a:ext uri="{FF2B5EF4-FFF2-40B4-BE49-F238E27FC236}">
                <a16:creationId xmlns:a16="http://schemas.microsoft.com/office/drawing/2014/main" id="{F5E540CD-838B-DA72-B384-C5B3F8F112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399806" y="4495800"/>
            <a:ext cx="382773" cy="565046"/>
          </a:xfrm>
          <a:prstGeom prst="rect">
            <a:avLst/>
          </a:prstGeom>
        </p:spPr>
      </p:pic>
      <p:sp>
        <p:nvSpPr>
          <p:cNvPr id="3" name="テキスト ボックス 2">
            <a:extLst>
              <a:ext uri="{FF2B5EF4-FFF2-40B4-BE49-F238E27FC236}">
                <a16:creationId xmlns:a16="http://schemas.microsoft.com/office/drawing/2014/main" id="{A57E43FD-E31A-8719-662E-DE5FE5144807}"/>
              </a:ext>
            </a:extLst>
          </p:cNvPr>
          <p:cNvSpPr txBox="1"/>
          <p:nvPr/>
        </p:nvSpPr>
        <p:spPr>
          <a:xfrm>
            <a:off x="9708059" y="1444282"/>
            <a:ext cx="562655" cy="184666"/>
          </a:xfrm>
          <a:prstGeom prst="rect">
            <a:avLst/>
          </a:prstGeom>
          <a:noFill/>
        </p:spPr>
        <p:txBody>
          <a:bodyPr wrap="none" lIns="0" tIns="0" rIns="0" bIns="0" rtlCol="0">
            <a:spAutoFit/>
          </a:bodyPr>
          <a:lstStyle/>
          <a:p>
            <a:r>
              <a:rPr kumimoji="1" lang="en" altLang="en-US" sz="1200" b="1">
                <a:latin typeface="Meiryo UI" panose="020B0604030504040204" pitchFamily="50" charset="-128"/>
                <a:ea typeface="Meiryo UI" panose="020B0604030504040204" pitchFamily="50" charset="-128"/>
              </a:rPr>
              <a:t>Electer</a:t>
            </a:r>
          </a:p>
        </p:txBody>
      </p:sp>
      <p:sp>
        <p:nvSpPr>
          <p:cNvPr id="12" name="テキスト ボックス 11">
            <a:extLst>
              <a:ext uri="{FF2B5EF4-FFF2-40B4-BE49-F238E27FC236}">
                <a16:creationId xmlns:a16="http://schemas.microsoft.com/office/drawing/2014/main" id="{80BCE3BC-4A74-DD4E-6CFD-C1989DEA03B8}"/>
              </a:ext>
            </a:extLst>
          </p:cNvPr>
          <p:cNvSpPr txBox="1"/>
          <p:nvPr/>
        </p:nvSpPr>
        <p:spPr>
          <a:xfrm>
            <a:off x="9732350" y="3579562"/>
            <a:ext cx="573875"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Electer</a:t>
            </a:r>
            <a:br>
              <a:rPr kumimoji="1" lang="en-US" altLang="ja-JP" sz="1200" b="1">
                <a:latin typeface="Meiryo UI" panose="020B0604030504040204" pitchFamily="50" charset="-128"/>
                <a:ea typeface="Meiryo UI" panose="020B0604030504040204" pitchFamily="50" charset="-128"/>
              </a:rPr>
            </a:br>
            <a:r>
              <a:rPr kumimoji="1" lang="en" altLang="ja-JP" sz="1200" b="1">
                <a:latin typeface="Meiryo UI" panose="020B0604030504040204" pitchFamily="50" charset="-128"/>
                <a:ea typeface="Meiryo UI" panose="020B0604030504040204" pitchFamily="50" charset="-128"/>
              </a:rPr>
              <a:t>E-Max</a:t>
            </a:r>
            <a:endParaRPr kumimoji="1" lang="ja-JP" altLang="en-US" sz="1200" b="1">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CD6705B3-84C8-3A5C-E976-17035608884F}"/>
              </a:ext>
            </a:extLst>
          </p:cNvPr>
          <p:cNvSpPr txBox="1"/>
          <p:nvPr/>
        </p:nvSpPr>
        <p:spPr>
          <a:xfrm>
            <a:off x="10763898" y="3203639"/>
            <a:ext cx="524760"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Espert</a:t>
            </a:r>
            <a:endParaRPr kumimoji="1" lang="en-US" altLang="ja-JP" sz="1200" b="1">
              <a:latin typeface="Meiryo UI" panose="020B0604030504040204" pitchFamily="50" charset="-128"/>
              <a:ea typeface="Meiryo UI" panose="020B0604030504040204" pitchFamily="50" charset="-128"/>
            </a:endParaRPr>
          </a:p>
          <a:p>
            <a:pPr algn="ctr"/>
            <a:r>
              <a:rPr kumimoji="1" lang="en" altLang="ja-JP" sz="1200" b="1">
                <a:latin typeface="Meiryo UI" panose="020B0604030504040204" pitchFamily="50" charset="-128"/>
                <a:ea typeface="Meiryo UI" panose="020B0604030504040204" pitchFamily="50" charset="-128"/>
              </a:rPr>
              <a:t>500</a:t>
            </a:r>
            <a:endParaRPr kumimoji="1" lang="ja-JP" altLang="en-US" sz="1200" b="1">
              <a:latin typeface="Meiryo UI" panose="020B0604030504040204" pitchFamily="50" charset="-128"/>
              <a:ea typeface="Meiryo UI" panose="020B0604030504040204" pitchFamily="50" charset="-128"/>
            </a:endParaRPr>
          </a:p>
        </p:txBody>
      </p:sp>
      <p:sp>
        <p:nvSpPr>
          <p:cNvPr id="31" name="コンテンツ プレースホルダー 2">
            <a:extLst>
              <a:ext uri="{FF2B5EF4-FFF2-40B4-BE49-F238E27FC236}">
                <a16:creationId xmlns:a16="http://schemas.microsoft.com/office/drawing/2014/main" id="{B6E28665-45A9-ABF6-7AEC-AD7B4A503166}"/>
              </a:ext>
            </a:extLst>
          </p:cNvPr>
          <p:cNvSpPr txBox="1">
            <a:spLocks/>
          </p:cNvSpPr>
          <p:nvPr/>
        </p:nvSpPr>
        <p:spPr>
          <a:xfrm>
            <a:off x="685800" y="777240"/>
            <a:ext cx="8263108" cy="2194560"/>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lvl="0" indent="0">
              <a:lnSpc>
                <a:spcPts val="2300"/>
              </a:lnSpc>
              <a:spcBef>
                <a:spcPts val="0"/>
              </a:spcBef>
              <a:spcAft>
                <a:spcPts val="100"/>
              </a:spcAft>
              <a:buNone/>
              <a:defRPr sz="2200"/>
            </a:pPr>
            <a:r>
              <a:rPr lang="en" altLang="ja-JP" sz="2200" dirty="0"/>
              <a:t>In 2001, the Electer E-Max made its debut.</a:t>
            </a:r>
            <a:endParaRPr lang="en-US" altLang="ja-JP" sz="2200" dirty="0"/>
          </a:p>
          <a:p>
            <a:pPr marL="0" lvl="0" indent="0">
              <a:lnSpc>
                <a:spcPts val="2300"/>
              </a:lnSpc>
              <a:spcBef>
                <a:spcPts val="0"/>
              </a:spcBef>
              <a:spcAft>
                <a:spcPts val="100"/>
              </a:spcAft>
              <a:buNone/>
              <a:defRPr sz="2200"/>
            </a:pPr>
            <a:r>
              <a:rPr lang="ja-JP" altLang="ja-JP" sz="2200" dirty="0"/>
              <a:t>A vertical unit designed for easy portability and installation.</a:t>
            </a:r>
          </a:p>
          <a:p>
            <a:pPr marL="0" lvl="0" indent="0">
              <a:lnSpc>
                <a:spcPts val="2300"/>
              </a:lnSpc>
              <a:spcBef>
                <a:spcPts val="0"/>
              </a:spcBef>
              <a:spcAft>
                <a:spcPts val="100"/>
              </a:spcAft>
              <a:buNone/>
              <a:defRPr sz="2200"/>
            </a:pPr>
            <a:r>
              <a:rPr lang="en" altLang="en-US" sz="2200" dirty="0"/>
              <a:t>A rotation speed display.</a:t>
            </a:r>
            <a:endParaRPr lang="en-US" altLang="ja-JP" sz="2200" dirty="0"/>
          </a:p>
          <a:p>
            <a:pPr marL="0" lvl="0" indent="0">
              <a:lnSpc>
                <a:spcPts val="2300"/>
              </a:lnSpc>
              <a:spcBef>
                <a:spcPts val="0"/>
              </a:spcBef>
              <a:spcAft>
                <a:spcPts val="100"/>
              </a:spcAft>
              <a:buNone/>
              <a:defRPr sz="2200"/>
            </a:pPr>
            <a:r>
              <a:rPr lang="en-US" altLang="en-US" sz="2200" dirty="0"/>
              <a:t>A built-in handpiece switch.</a:t>
            </a:r>
            <a:endParaRPr lang="ja-JP" altLang="ja-JP" sz="2200" dirty="0"/>
          </a:p>
        </p:txBody>
      </p:sp>
      <p:pic>
        <p:nvPicPr>
          <p:cNvPr id="6" name="図 5" descr="Game console remote control&#10;&#10;AI-generated content may contain errors.">
            <a:extLst>
              <a:ext uri="{FF2B5EF4-FFF2-40B4-BE49-F238E27FC236}">
                <a16:creationId xmlns:a16="http://schemas.microsoft.com/office/drawing/2014/main" id="{B6BB67EE-B031-C7CD-3F9A-F6AF9023F1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8995" y="3033713"/>
            <a:ext cx="3954286" cy="3462646"/>
          </a:xfrm>
          <a:prstGeom prst="rect">
            <a:avLst/>
          </a:prstGeom>
        </p:spPr>
      </p:pic>
      <p:sp>
        <p:nvSpPr>
          <p:cNvPr id="23" name="四角形: 角を丸くする 22">
            <a:extLst>
              <a:ext uri="{FF2B5EF4-FFF2-40B4-BE49-F238E27FC236}">
                <a16:creationId xmlns:a16="http://schemas.microsoft.com/office/drawing/2014/main" id="{00D53277-BA8A-89C5-6A76-3B29693865D2}"/>
              </a:ext>
            </a:extLst>
          </p:cNvPr>
          <p:cNvSpPr/>
          <p:nvPr/>
        </p:nvSpPr>
        <p:spPr>
          <a:xfrm>
            <a:off x="5644443" y="3031437"/>
            <a:ext cx="3191575" cy="935665"/>
          </a:xfrm>
          <a:prstGeom prst="roundRect">
            <a:avLst/>
          </a:prstGeom>
          <a:solidFill>
            <a:schemeClr val="accent3">
              <a:lumMod val="60000"/>
              <a:lumOff val="4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Brushed coreless motor</a:t>
            </a:r>
            <a:endParaRPr kumimoji="1" lang="en-US"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1,000</a:t>
            </a:r>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35,000</a:t>
            </a:r>
            <a:r>
              <a:rPr kumimoji="1" lang="en" altLang="ja-JP" b="1" baseline="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min</a:t>
            </a:r>
            <a:r>
              <a:rPr kumimoji="1" lang="en" altLang="ja-JP" b="1" baseline="300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75 W</a:t>
            </a:r>
            <a:endParaRPr kumimoji="1" lang="ja-JP" altLang="en-US" dirty="0"/>
          </a:p>
        </p:txBody>
      </p:sp>
      <p:pic>
        <p:nvPicPr>
          <p:cNvPr id="32" name="図 31">
            <a:extLst>
              <a:ext uri="{FF2B5EF4-FFF2-40B4-BE49-F238E27FC236}">
                <a16:creationId xmlns:a16="http://schemas.microsoft.com/office/drawing/2014/main" id="{F3D4562B-EE06-467D-B4E9-48F0CF5A4E6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372384" y="3755429"/>
            <a:ext cx="382773" cy="565046"/>
          </a:xfrm>
          <a:prstGeom prst="rect">
            <a:avLst/>
          </a:prstGeom>
        </p:spPr>
      </p:pic>
      <p:pic>
        <p:nvPicPr>
          <p:cNvPr id="36" name="図 35">
            <a:extLst>
              <a:ext uri="{FF2B5EF4-FFF2-40B4-BE49-F238E27FC236}">
                <a16:creationId xmlns:a16="http://schemas.microsoft.com/office/drawing/2014/main" id="{63B93F63-D18C-1F53-397D-03678AD6FD2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1360568" y="4152958"/>
            <a:ext cx="333519" cy="525779"/>
          </a:xfrm>
          <a:prstGeom prst="rect">
            <a:avLst/>
          </a:prstGeom>
        </p:spPr>
      </p:pic>
      <p:sp>
        <p:nvSpPr>
          <p:cNvPr id="14" name="矢印: 下 13">
            <a:extLst>
              <a:ext uri="{FF2B5EF4-FFF2-40B4-BE49-F238E27FC236}">
                <a16:creationId xmlns:a16="http://schemas.microsoft.com/office/drawing/2014/main" id="{E732A129-6D15-1CF9-79F4-A21FE02AD636}"/>
              </a:ext>
            </a:extLst>
          </p:cNvPr>
          <p:cNvSpPr/>
          <p:nvPr/>
        </p:nvSpPr>
        <p:spPr>
          <a:xfrm>
            <a:off x="10353059" y="1657352"/>
            <a:ext cx="255278" cy="432516"/>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下 16">
            <a:extLst>
              <a:ext uri="{FF2B5EF4-FFF2-40B4-BE49-F238E27FC236}">
                <a16:creationId xmlns:a16="http://schemas.microsoft.com/office/drawing/2014/main" id="{97FCFF1D-A84A-7F3C-4DA2-77801CD19841}"/>
              </a:ext>
            </a:extLst>
          </p:cNvPr>
          <p:cNvSpPr/>
          <p:nvPr/>
        </p:nvSpPr>
        <p:spPr>
          <a:xfrm>
            <a:off x="10353059" y="2360389"/>
            <a:ext cx="255278" cy="1191364"/>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矢印: 下 24">
            <a:extLst>
              <a:ext uri="{FF2B5EF4-FFF2-40B4-BE49-F238E27FC236}">
                <a16:creationId xmlns:a16="http://schemas.microsoft.com/office/drawing/2014/main" id="{A3C30297-C286-16F3-8F41-F67CDD3A1189}"/>
              </a:ext>
            </a:extLst>
          </p:cNvPr>
          <p:cNvSpPr/>
          <p:nvPr/>
        </p:nvSpPr>
        <p:spPr>
          <a:xfrm>
            <a:off x="11459947" y="2777885"/>
            <a:ext cx="255278" cy="40537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22AE1E82-4E2F-D8C4-40AF-6DD58777B7AB}"/>
              </a:ext>
            </a:extLst>
          </p:cNvPr>
          <p:cNvSpPr/>
          <p:nvPr/>
        </p:nvSpPr>
        <p:spPr>
          <a:xfrm>
            <a:off x="10339932" y="2130517"/>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E8B49D06-3080-D7B0-4793-C9EAE4E94933}"/>
              </a:ext>
            </a:extLst>
          </p:cNvPr>
          <p:cNvSpPr/>
          <p:nvPr/>
        </p:nvSpPr>
        <p:spPr>
          <a:xfrm>
            <a:off x="11443570" y="2499258"/>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27E3ECFD-378D-EC48-A06B-34156DECC265}"/>
              </a:ext>
            </a:extLst>
          </p:cNvPr>
          <p:cNvSpPr txBox="1"/>
          <p:nvPr/>
        </p:nvSpPr>
        <p:spPr>
          <a:xfrm>
            <a:off x="10772778" y="2545935"/>
            <a:ext cx="524760" cy="184666"/>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Espert</a:t>
            </a:r>
          </a:p>
        </p:txBody>
      </p:sp>
      <p:sp>
        <p:nvSpPr>
          <p:cNvPr id="35" name="テキスト ボックス 34">
            <a:extLst>
              <a:ext uri="{FF2B5EF4-FFF2-40B4-BE49-F238E27FC236}">
                <a16:creationId xmlns:a16="http://schemas.microsoft.com/office/drawing/2014/main" id="{B8CF8583-7CBC-2779-235F-8292B7187889}"/>
              </a:ext>
            </a:extLst>
          </p:cNvPr>
          <p:cNvSpPr txBox="1"/>
          <p:nvPr/>
        </p:nvSpPr>
        <p:spPr>
          <a:xfrm>
            <a:off x="9738746" y="2089867"/>
            <a:ext cx="562654"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Electer</a:t>
            </a:r>
            <a:br>
              <a:rPr kumimoji="1" lang="en-US" altLang="ja-JP" sz="1200" b="1">
                <a:latin typeface="Meiryo UI" panose="020B0604030504040204" pitchFamily="50" charset="-128"/>
                <a:ea typeface="Meiryo UI" panose="020B0604030504040204" pitchFamily="50" charset="-128"/>
              </a:rPr>
            </a:br>
            <a:r>
              <a:rPr kumimoji="1" lang="en" altLang="ja-JP" sz="1200" b="1">
                <a:latin typeface="Meiryo UI" panose="020B0604030504040204" pitchFamily="50" charset="-128"/>
                <a:ea typeface="Meiryo UI" panose="020B0604030504040204" pitchFamily="50" charset="-128"/>
              </a:rPr>
              <a:t>GX</a:t>
            </a:r>
            <a:endParaRPr kumimoji="1" lang="ja-JP" altLang="en-US" sz="1200" b="1">
              <a:latin typeface="Meiryo UI" panose="020B0604030504040204" pitchFamily="50" charset="-128"/>
              <a:ea typeface="Meiryo UI" panose="020B0604030504040204" pitchFamily="50" charset="-128"/>
            </a:endParaRPr>
          </a:p>
        </p:txBody>
      </p:sp>
      <p:pic>
        <p:nvPicPr>
          <p:cNvPr id="38" name="図 37" descr="Images include indoors, sitting, table, and small&#10;&#10;AI-generated content may contain errors.">
            <a:extLst>
              <a:ext uri="{FF2B5EF4-FFF2-40B4-BE49-F238E27FC236}">
                <a16:creationId xmlns:a16="http://schemas.microsoft.com/office/drawing/2014/main" id="{DBDE94E1-F469-9FA4-385C-224FDBE47EF9}"/>
              </a:ext>
            </a:extLst>
          </p:cNvPr>
          <p:cNvPicPr>
            <a:picLocks noChangeAspect="1"/>
          </p:cNvPicPr>
          <p:nvPr/>
        </p:nvPicPr>
        <p:blipFill>
          <a:blip r:embed="rId5" cstate="email">
            <a:extLst>
              <a:ext uri="{28A0092B-C50C-407E-A947-70E740481C1C}">
                <a14:useLocalDpi xmlns:a14="http://schemas.microsoft.com/office/drawing/2010/main"/>
              </a:ext>
            </a:extLst>
          </a:blip>
          <a:srcRect t="850" b="435"/>
          <a:stretch>
            <a:fillRect/>
          </a:stretch>
        </p:blipFill>
        <p:spPr>
          <a:xfrm>
            <a:off x="9754480" y="1674990"/>
            <a:ext cx="612246" cy="339964"/>
          </a:xfrm>
          <a:prstGeom prst="rect">
            <a:avLst/>
          </a:prstGeom>
        </p:spPr>
      </p:pic>
      <p:pic>
        <p:nvPicPr>
          <p:cNvPr id="41" name="図 40" descr="Images containing indoors, tables, sitting, and holding.&#10;&#10;AI-generated content may contain errors.">
            <a:extLst>
              <a:ext uri="{FF2B5EF4-FFF2-40B4-BE49-F238E27FC236}">
                <a16:creationId xmlns:a16="http://schemas.microsoft.com/office/drawing/2014/main" id="{157C4730-09B1-EC42-4009-ED0E4F40008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9720734" y="2431455"/>
            <a:ext cx="674897" cy="336001"/>
          </a:xfrm>
          <a:prstGeom prst="rect">
            <a:avLst/>
          </a:prstGeom>
        </p:spPr>
      </p:pic>
      <p:pic>
        <p:nvPicPr>
          <p:cNvPr id="43" name="図 42" descr="Images containing indoors, tables, sitting, and small&#10;&#10;AI-generated content may contain errors.">
            <a:extLst>
              <a:ext uri="{FF2B5EF4-FFF2-40B4-BE49-F238E27FC236}">
                <a16:creationId xmlns:a16="http://schemas.microsoft.com/office/drawing/2014/main" id="{2CA422B7-EC1F-F970-6E27-7E24ECC491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36034" y="2732765"/>
            <a:ext cx="730681" cy="382004"/>
          </a:xfrm>
          <a:prstGeom prst="rect">
            <a:avLst/>
          </a:prstGeom>
        </p:spPr>
      </p:pic>
      <p:pic>
        <p:nvPicPr>
          <p:cNvPr id="45" name="図 44" descr="Espert500">
            <a:extLst>
              <a:ext uri="{FF2B5EF4-FFF2-40B4-BE49-F238E27FC236}">
                <a16:creationId xmlns:a16="http://schemas.microsoft.com/office/drawing/2014/main" id="{F6F711B1-81BB-CC90-0062-15E1119983F7}"/>
              </a:ext>
            </a:extLst>
          </p:cNvPr>
          <p:cNvPicPr>
            <a:picLocks noChangeAspect="1"/>
          </p:cNvPicPr>
          <p:nvPr/>
        </p:nvPicPr>
        <p:blipFill>
          <a:blip r:embed="rId8" cstate="email">
            <a:extLst>
              <a:ext uri="{28A0092B-C50C-407E-A947-70E740481C1C}">
                <a14:useLocalDpi xmlns:a14="http://schemas.microsoft.com/office/drawing/2010/main"/>
              </a:ext>
            </a:extLst>
          </a:blip>
          <a:srcRect t="8618" b="8725"/>
          <a:stretch>
            <a:fillRect/>
          </a:stretch>
        </p:blipFill>
        <p:spPr bwMode="auto">
          <a:xfrm>
            <a:off x="10803859" y="3562361"/>
            <a:ext cx="542438" cy="417441"/>
          </a:xfrm>
          <a:prstGeom prst="rect">
            <a:avLst/>
          </a:prstGeom>
          <a:noFill/>
          <a:ln>
            <a:noFill/>
          </a:ln>
        </p:spPr>
      </p:pic>
      <p:pic>
        <p:nvPicPr>
          <p:cNvPr id="47" name="図 46" descr="Game console remote control&#10;&#10;AI-generated content may contain errors.">
            <a:extLst>
              <a:ext uri="{FF2B5EF4-FFF2-40B4-BE49-F238E27FC236}">
                <a16:creationId xmlns:a16="http://schemas.microsoft.com/office/drawing/2014/main" id="{4DDD861C-2158-2932-1A24-4D84D591E47A}"/>
              </a:ext>
            </a:extLst>
          </p:cNvPr>
          <p:cNvPicPr>
            <a:picLocks noChangeAspect="1"/>
          </p:cNvPicPr>
          <p:nvPr/>
        </p:nvPicPr>
        <p:blipFill>
          <a:blip r:embed="rId9" cstate="email">
            <a:extLst>
              <a:ext uri="{28A0092B-C50C-407E-A947-70E740481C1C}">
                <a14:useLocalDpi xmlns:a14="http://schemas.microsoft.com/office/drawing/2010/main"/>
              </a:ext>
            </a:extLst>
          </a:blip>
          <a:srcRect r="1175"/>
          <a:stretch>
            <a:fillRect/>
          </a:stretch>
        </p:blipFill>
        <p:spPr>
          <a:xfrm>
            <a:off x="9784142" y="3940185"/>
            <a:ext cx="490467" cy="429487"/>
          </a:xfrm>
          <a:prstGeom prst="rect">
            <a:avLst/>
          </a:prstGeom>
        </p:spPr>
      </p:pic>
      <p:sp>
        <p:nvSpPr>
          <p:cNvPr id="5" name="楕円 4">
            <a:extLst>
              <a:ext uri="{FF2B5EF4-FFF2-40B4-BE49-F238E27FC236}">
                <a16:creationId xmlns:a16="http://schemas.microsoft.com/office/drawing/2014/main" id="{29A2DB7C-005E-4540-CAEC-92505646F400}"/>
              </a:ext>
            </a:extLst>
          </p:cNvPr>
          <p:cNvSpPr/>
          <p:nvPr/>
        </p:nvSpPr>
        <p:spPr>
          <a:xfrm>
            <a:off x="10339932" y="1399562"/>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0CF3579D-9999-DB29-B111-85504F78F47B}"/>
              </a:ext>
            </a:extLst>
          </p:cNvPr>
          <p:cNvPicPr>
            <a:picLocks noChangeAspect="1"/>
          </p:cNvPicPr>
          <p:nvPr/>
        </p:nvPicPr>
        <p:blipFill>
          <a:blip r:embed="rId10"/>
          <a:stretch>
            <a:fillRect/>
          </a:stretch>
        </p:blipFill>
        <p:spPr>
          <a:xfrm>
            <a:off x="72000" y="6246000"/>
            <a:ext cx="900000" cy="549474"/>
          </a:xfrm>
          <a:prstGeom prst="rect">
            <a:avLst/>
          </a:prstGeom>
        </p:spPr>
      </p:pic>
      <p:sp>
        <p:nvSpPr>
          <p:cNvPr id="4" name="スライド番号プレースホルダー 2">
            <a:extLst>
              <a:ext uri="{FF2B5EF4-FFF2-40B4-BE49-F238E27FC236}">
                <a16:creationId xmlns:a16="http://schemas.microsoft.com/office/drawing/2014/main" id="{C2CED36D-DC59-430B-487D-F0CF19835066}"/>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8</a:t>
            </a:fld>
            <a:endParaRPr lang="en-US" altLang="ja-JP" noProof="0" dirty="0"/>
          </a:p>
        </p:txBody>
      </p:sp>
    </p:spTree>
    <p:extLst>
      <p:ext uri="{BB962C8B-B14F-4D97-AF65-F5344CB8AC3E}">
        <p14:creationId xmlns:p14="http://schemas.microsoft.com/office/powerpoint/2010/main" val="362065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93929-5537-4814-D81C-776A557DC526}"/>
            </a:ext>
          </a:extLst>
        </p:cNvPr>
        <p:cNvGrpSpPr/>
        <p:nvPr/>
      </p:nvGrpSpPr>
      <p:grpSpPr>
        <a:xfrm>
          <a:off x="0" y="0"/>
          <a:ext cx="0" cy="0"/>
          <a:chOff x="0" y="0"/>
          <a:chExt cx="0" cy="0"/>
        </a:xfrm>
      </p:grpSpPr>
      <p:graphicFrame>
        <p:nvGraphicFramePr>
          <p:cNvPr id="16" name="コンテンツ プレースホルダー 3">
            <a:extLst>
              <a:ext uri="{FF2B5EF4-FFF2-40B4-BE49-F238E27FC236}">
                <a16:creationId xmlns:a16="http://schemas.microsoft.com/office/drawing/2014/main" id="{D0E53D90-A2C8-E79E-8E04-2B003236241D}"/>
              </a:ext>
            </a:extLst>
          </p:cNvPr>
          <p:cNvGraphicFramePr>
            <a:graphicFrameLocks/>
          </p:cNvGraphicFramePr>
          <p:nvPr>
            <p:extLst>
              <p:ext uri="{D42A27DB-BD31-4B8C-83A1-F6EECF244321}">
                <p14:modId xmlns:p14="http://schemas.microsoft.com/office/powerpoint/2010/main" val="3449505111"/>
              </p:ext>
            </p:extLst>
          </p:nvPr>
        </p:nvGraphicFramePr>
        <p:xfrm>
          <a:off x="8904312" y="980728"/>
          <a:ext cx="2952328" cy="4450080"/>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val="2838585347"/>
                    </a:ext>
                  </a:extLst>
                </a:gridCol>
                <a:gridCol w="1080120">
                  <a:extLst>
                    <a:ext uri="{9D8B030D-6E8A-4147-A177-3AD203B41FA5}">
                      <a16:colId xmlns:a16="http://schemas.microsoft.com/office/drawing/2014/main" val="3093808025"/>
                    </a:ext>
                  </a:extLst>
                </a:gridCol>
                <a:gridCol w="1080120">
                  <a:extLst>
                    <a:ext uri="{9D8B030D-6E8A-4147-A177-3AD203B41FA5}">
                      <a16:colId xmlns:a16="http://schemas.microsoft.com/office/drawing/2014/main" val="4179138209"/>
                    </a:ext>
                  </a:extLst>
                </a:gridCol>
              </a:tblGrid>
              <a:tr h="370840">
                <a:tc>
                  <a:txBody>
                    <a:bodyPr/>
                    <a:lstStyle/>
                    <a:p>
                      <a:pPr algn="r"/>
                      <a:endParaRPr kumimoji="1" lang="ja-JP" altLang="en-US" sz="1200" dirty="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Brushed</a:t>
                      </a:r>
                      <a:endParaRPr kumimoji="1" lang="en"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8288" marR="18288"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kumimoji="1" lang="en" altLang="en-US" sz="1600">
                          <a:latin typeface="Meiryo UI" panose="020B0604030504040204" pitchFamily="50" charset="-128"/>
                          <a:ea typeface="Meiryo UI" panose="020B0604030504040204" pitchFamily="50" charset="-128"/>
                        </a:rPr>
                        <a:t>Brushless</a:t>
                      </a:r>
                    </a:p>
                  </a:txBody>
                  <a:tcPr marL="18288" marR="18288"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222982159"/>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1984</a:t>
                      </a:r>
                      <a:endParaRPr kumimoji="1" lang="ja-JP" altLang="en-US" sz="140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2821184"/>
                  </a:ext>
                </a:extLst>
              </a:tr>
              <a:tr h="370840">
                <a:tc>
                  <a:txBody>
                    <a:bodyPr/>
                    <a:lstStyle/>
                    <a:p>
                      <a:pPr algn="r"/>
                      <a:endParaRPr kumimoji="1" lang="ja-JP" altLang="en-US" sz="1400" dirty="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47596181"/>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1990</a:t>
                      </a:r>
                      <a:endParaRPr kumimoji="1" lang="ja-JP" altLang="en-US" sz="140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91455292"/>
                  </a:ext>
                </a:extLst>
              </a:tr>
              <a:tr h="370840">
                <a:tc>
                  <a:txBody>
                    <a:bodyPr/>
                    <a:lstStyle/>
                    <a:p>
                      <a:pPr algn="r"/>
                      <a:r>
                        <a:rPr kumimoji="1" lang="en" altLang="ja-JP" sz="1400">
                          <a:solidFill>
                            <a:schemeClr val="bg2">
                              <a:lumMod val="50000"/>
                            </a:schemeClr>
                          </a:solidFill>
                          <a:latin typeface="Meiryo UI" panose="020B0604030504040204" pitchFamily="50" charset="-128"/>
                          <a:ea typeface="Meiryo UI" panose="020B0604030504040204" pitchFamily="50" charset="-128"/>
                        </a:rPr>
                        <a:t>1992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3113108"/>
                  </a:ext>
                </a:extLst>
              </a:tr>
              <a:tr h="370840">
                <a:tc>
                  <a:txBody>
                    <a:bodyPr/>
                    <a:lstStyle/>
                    <a:p>
                      <a:pPr algn="r"/>
                      <a:endParaRPr kumimoji="1" lang="en-US" altLang="ja-JP" sz="1400" dirty="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8622735"/>
                  </a:ext>
                </a:extLst>
              </a:tr>
              <a:tr h="370840">
                <a:tc>
                  <a:txBody>
                    <a:bodyPr/>
                    <a:lstStyle/>
                    <a:p>
                      <a:pPr algn="r"/>
                      <a:r>
                        <a:rPr kumimoji="1" lang="en" altLang="ja-JP" sz="1400">
                          <a:solidFill>
                            <a:schemeClr val="bg2">
                              <a:lumMod val="50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2000</a:t>
                      </a:r>
                      <a:endParaRPr kumimoji="1" lang="ja-JP" altLang="en-US" sz="1400">
                        <a:solidFill>
                          <a:schemeClr val="bg2">
                            <a:lumMod val="50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64543337"/>
                  </a:ext>
                </a:extLst>
              </a:tr>
              <a:tr h="370840">
                <a:tc>
                  <a:txBody>
                    <a:bodyPr/>
                    <a:lstStyle/>
                    <a:p>
                      <a:pPr algn="r"/>
                      <a:r>
                        <a:rPr kumimoji="1" lang="en" altLang="ja-JP" sz="1400">
                          <a:solidFill>
                            <a:schemeClr val="bg2">
                              <a:lumMod val="50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2001</a:t>
                      </a:r>
                      <a:endParaRPr kumimoji="1" lang="ja-JP" altLang="en-US" sz="1400">
                        <a:solidFill>
                          <a:schemeClr val="bg2">
                            <a:lumMod val="50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2769722"/>
                  </a:ext>
                </a:extLst>
              </a:tr>
              <a:tr h="370840">
                <a:tc>
                  <a:txBody>
                    <a:bodyPr/>
                    <a:lstStyle/>
                    <a:p>
                      <a:pPr algn="r"/>
                      <a:endParaRPr kumimoji="1" lang="ja-JP" altLang="en-US" sz="1400" dirty="0">
                        <a:solidFill>
                          <a:schemeClr val="bg2">
                            <a:lumMod val="50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35190858"/>
                  </a:ext>
                </a:extLst>
              </a:tr>
              <a:tr h="370840">
                <a:tc>
                  <a:txBody>
                    <a:bodyPr/>
                    <a:lstStyle/>
                    <a:p>
                      <a:pPr algn="r"/>
                      <a:r>
                        <a:rPr kumimoji="1" lang="en" altLang="ja-JP" sz="1600" b="1">
                          <a:solidFill>
                            <a:srgbClr val="FF0000"/>
                          </a:solidFill>
                          <a:latin typeface="Meiryo UI" panose="020B0604030504040204" pitchFamily="50" charset="-128"/>
                          <a:ea typeface="Meiryo UI" panose="020B0604030504040204" pitchFamily="50" charset="-128"/>
                        </a:rPr>
                        <a:t>2008</a:t>
                      </a:r>
                      <a:endParaRPr kumimoji="1" lang="ja-JP" altLang="en-US" sz="1400" b="1">
                        <a:solidFill>
                          <a:srgbClr val="FF00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6965733"/>
                  </a:ext>
                </a:extLst>
              </a:tr>
              <a:tr h="370840">
                <a:tc>
                  <a:txBody>
                    <a:bodyPr/>
                    <a:lstStyle/>
                    <a:p>
                      <a:pPr algn="r"/>
                      <a:endParaRPr kumimoji="1" lang="ja-JP" altLang="en-US" sz="140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74855298"/>
                  </a:ext>
                </a:extLst>
              </a:tr>
              <a:tr h="370840">
                <a:tc>
                  <a:txBody>
                    <a:bodyPr/>
                    <a:lstStyle/>
                    <a:p>
                      <a:pPr algn="r"/>
                      <a:endParaRPr kumimoji="1" lang="ja-JP" altLang="en-US" sz="1400" b="1">
                        <a:solidFill>
                          <a:srgbClr val="FFFF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b="1">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6662518"/>
                  </a:ext>
                </a:extLst>
              </a:tr>
            </a:tbl>
          </a:graphicData>
        </a:graphic>
      </p:graphicFrame>
      <p:sp>
        <p:nvSpPr>
          <p:cNvPr id="30" name="矢印: 下 29">
            <a:extLst>
              <a:ext uri="{FF2B5EF4-FFF2-40B4-BE49-F238E27FC236}">
                <a16:creationId xmlns:a16="http://schemas.microsoft.com/office/drawing/2014/main" id="{255EA824-7350-1EDE-1103-4DB975C9782C}"/>
              </a:ext>
            </a:extLst>
          </p:cNvPr>
          <p:cNvSpPr/>
          <p:nvPr/>
        </p:nvSpPr>
        <p:spPr>
          <a:xfrm rot="16200000">
            <a:off x="10729703" y="4310476"/>
            <a:ext cx="255278" cy="399996"/>
          </a:xfrm>
          <a:prstGeom prst="downArrow">
            <a:avLst/>
          </a:prstGeom>
          <a:solidFill>
            <a:schemeClr val="accent1">
              <a:alpha val="50000"/>
            </a:schemeClr>
          </a:solidFill>
          <a:ln>
            <a:solidFill>
              <a:schemeClr val="accent1">
                <a:shade val="15000"/>
                <a:alpha val="3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3A08A5BC-55E2-5024-D6B8-2B9999AEB5CD}"/>
              </a:ext>
            </a:extLst>
          </p:cNvPr>
          <p:cNvSpPr txBox="1"/>
          <p:nvPr/>
        </p:nvSpPr>
        <p:spPr>
          <a:xfrm>
            <a:off x="10644478" y="4320004"/>
            <a:ext cx="455253" cy="369332"/>
          </a:xfrm>
          <a:prstGeom prst="rect">
            <a:avLst/>
          </a:prstGeom>
          <a:noFill/>
        </p:spPr>
        <p:txBody>
          <a:bodyPr wrap="none" lIns="0" tIns="0" rIns="0" bIns="0" rtlCol="0">
            <a:spAutoFit/>
          </a:bodyPr>
          <a:lstStyle/>
          <a:p>
            <a:pPr algn="ctr"/>
            <a:r>
              <a:rPr kumimoji="1" lang="en" altLang="ja-JP" sz="1200" b="1" dirty="0">
                <a:latin typeface="Meiryo UI" panose="020B0604030504040204" pitchFamily="50" charset="-128"/>
                <a:ea typeface="Meiryo UI" panose="020B0604030504040204" pitchFamily="50" charset="-128"/>
              </a:rPr>
              <a:t>Emax</a:t>
            </a:r>
            <a:br>
              <a:rPr kumimoji="1" lang="en-US" altLang="ja-JP" sz="1200" b="1" dirty="0">
                <a:latin typeface="Meiryo UI" panose="020B0604030504040204" pitchFamily="50" charset="-128"/>
                <a:ea typeface="Meiryo UI" panose="020B0604030504040204" pitchFamily="50" charset="-128"/>
              </a:rPr>
            </a:br>
            <a:r>
              <a:rPr kumimoji="1" lang="en" altLang="ja-JP" sz="1200" b="1" dirty="0">
                <a:latin typeface="Meiryo UI" panose="020B0604030504040204" pitchFamily="50" charset="-128"/>
                <a:ea typeface="Meiryo UI" panose="020B0604030504040204" pitchFamily="50" charset="-128"/>
              </a:rPr>
              <a:t>EVO</a:t>
            </a:r>
            <a:endParaRPr kumimoji="1" lang="ja-JP" altLang="en-US" sz="1200" b="1" dirty="0">
              <a:latin typeface="Meiryo UI" panose="020B0604030504040204" pitchFamily="50" charset="-128"/>
              <a:ea typeface="Meiryo UI" panose="020B0604030504040204" pitchFamily="50" charset="-128"/>
            </a:endParaRPr>
          </a:p>
        </p:txBody>
      </p:sp>
      <p:sp>
        <p:nvSpPr>
          <p:cNvPr id="41" name="矢印: 下 40">
            <a:extLst>
              <a:ext uri="{FF2B5EF4-FFF2-40B4-BE49-F238E27FC236}">
                <a16:creationId xmlns:a16="http://schemas.microsoft.com/office/drawing/2014/main" id="{BF46DDCB-53B9-8DA1-6F39-2DC54418342A}"/>
              </a:ext>
            </a:extLst>
          </p:cNvPr>
          <p:cNvSpPr/>
          <p:nvPr/>
        </p:nvSpPr>
        <p:spPr>
          <a:xfrm>
            <a:off x="10353059" y="1657352"/>
            <a:ext cx="255278" cy="432516"/>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下 23">
            <a:extLst>
              <a:ext uri="{FF2B5EF4-FFF2-40B4-BE49-F238E27FC236}">
                <a16:creationId xmlns:a16="http://schemas.microsoft.com/office/drawing/2014/main" id="{C8030C2A-9FCA-925F-EDB7-C3F8B51FA176}"/>
              </a:ext>
            </a:extLst>
          </p:cNvPr>
          <p:cNvSpPr/>
          <p:nvPr/>
        </p:nvSpPr>
        <p:spPr>
          <a:xfrm>
            <a:off x="11456697" y="3540322"/>
            <a:ext cx="255278" cy="150411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矢印: 下 25">
            <a:extLst>
              <a:ext uri="{FF2B5EF4-FFF2-40B4-BE49-F238E27FC236}">
                <a16:creationId xmlns:a16="http://schemas.microsoft.com/office/drawing/2014/main" id="{85721934-AFF8-CD83-FD6F-F92AF1B317B0}"/>
              </a:ext>
            </a:extLst>
          </p:cNvPr>
          <p:cNvSpPr/>
          <p:nvPr/>
        </p:nvSpPr>
        <p:spPr>
          <a:xfrm>
            <a:off x="10353059" y="3892190"/>
            <a:ext cx="255278" cy="683620"/>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EA32C5D-E32D-1E93-4EE0-E5D731A7B243}"/>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kumimoji="1" lang="en" altLang="ja-JP" b="1" dirty="0"/>
              <a:t>The Evolution of Micro Grinders</a:t>
            </a:r>
          </a:p>
        </p:txBody>
      </p:sp>
      <p:sp>
        <p:nvSpPr>
          <p:cNvPr id="5" name="楕円 4">
            <a:extLst>
              <a:ext uri="{FF2B5EF4-FFF2-40B4-BE49-F238E27FC236}">
                <a16:creationId xmlns:a16="http://schemas.microsoft.com/office/drawing/2014/main" id="{16D1E1C0-0E16-8AE7-4CDF-B41C483A8C18}"/>
              </a:ext>
            </a:extLst>
          </p:cNvPr>
          <p:cNvSpPr/>
          <p:nvPr/>
        </p:nvSpPr>
        <p:spPr>
          <a:xfrm>
            <a:off x="10339932" y="1399562"/>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94DBF139-6E6A-53B2-74F2-88C214B7CF8B}"/>
              </a:ext>
            </a:extLst>
          </p:cNvPr>
          <p:cNvSpPr/>
          <p:nvPr/>
        </p:nvSpPr>
        <p:spPr>
          <a:xfrm>
            <a:off x="10339932" y="3621670"/>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52EA1C11-D172-77EA-E683-9DE09D56A3BB}"/>
              </a:ext>
            </a:extLst>
          </p:cNvPr>
          <p:cNvSpPr/>
          <p:nvPr/>
        </p:nvSpPr>
        <p:spPr>
          <a:xfrm>
            <a:off x="11443570" y="3263720"/>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D6AA24A5-9148-80F8-3754-8D4F2A6E09F4}"/>
              </a:ext>
            </a:extLst>
          </p:cNvPr>
          <p:cNvSpPr/>
          <p:nvPr/>
        </p:nvSpPr>
        <p:spPr>
          <a:xfrm>
            <a:off x="11083530" y="4365104"/>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9" name="図 38">
            <a:extLst>
              <a:ext uri="{FF2B5EF4-FFF2-40B4-BE49-F238E27FC236}">
                <a16:creationId xmlns:a16="http://schemas.microsoft.com/office/drawing/2014/main" id="{32DD06F1-9660-F2E8-1DDD-3BD914205EF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399806" y="4495800"/>
            <a:ext cx="382773" cy="565046"/>
          </a:xfrm>
          <a:prstGeom prst="rect">
            <a:avLst/>
          </a:prstGeom>
        </p:spPr>
      </p:pic>
      <p:sp>
        <p:nvSpPr>
          <p:cNvPr id="3" name="テキスト ボックス 2">
            <a:extLst>
              <a:ext uri="{FF2B5EF4-FFF2-40B4-BE49-F238E27FC236}">
                <a16:creationId xmlns:a16="http://schemas.microsoft.com/office/drawing/2014/main" id="{018F1406-2493-0982-0A1F-F56FE8A228AD}"/>
              </a:ext>
            </a:extLst>
          </p:cNvPr>
          <p:cNvSpPr txBox="1"/>
          <p:nvPr/>
        </p:nvSpPr>
        <p:spPr>
          <a:xfrm>
            <a:off x="9708059" y="1444282"/>
            <a:ext cx="562655" cy="184666"/>
          </a:xfrm>
          <a:prstGeom prst="rect">
            <a:avLst/>
          </a:prstGeom>
          <a:noFill/>
        </p:spPr>
        <p:txBody>
          <a:bodyPr wrap="none" lIns="0" tIns="0" rIns="0" bIns="0" rtlCol="0">
            <a:spAutoFit/>
          </a:bodyPr>
          <a:lstStyle/>
          <a:p>
            <a:r>
              <a:rPr kumimoji="1" lang="en" altLang="en-US" sz="1200" b="1">
                <a:latin typeface="Meiryo UI" panose="020B0604030504040204" pitchFamily="50" charset="-128"/>
                <a:ea typeface="Meiryo UI" panose="020B0604030504040204" pitchFamily="50" charset="-128"/>
              </a:rPr>
              <a:t>Electer</a:t>
            </a:r>
          </a:p>
        </p:txBody>
      </p:sp>
      <p:sp>
        <p:nvSpPr>
          <p:cNvPr id="12" name="テキスト ボックス 11">
            <a:extLst>
              <a:ext uri="{FF2B5EF4-FFF2-40B4-BE49-F238E27FC236}">
                <a16:creationId xmlns:a16="http://schemas.microsoft.com/office/drawing/2014/main" id="{C0E199F8-DA76-4953-A725-D603A78D551E}"/>
              </a:ext>
            </a:extLst>
          </p:cNvPr>
          <p:cNvSpPr txBox="1"/>
          <p:nvPr/>
        </p:nvSpPr>
        <p:spPr>
          <a:xfrm>
            <a:off x="9732350" y="3579562"/>
            <a:ext cx="573875"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Electer</a:t>
            </a:r>
            <a:br>
              <a:rPr kumimoji="1" lang="en-US" altLang="ja-JP" sz="1200" b="1">
                <a:latin typeface="Meiryo UI" panose="020B0604030504040204" pitchFamily="50" charset="-128"/>
                <a:ea typeface="Meiryo UI" panose="020B0604030504040204" pitchFamily="50" charset="-128"/>
              </a:rPr>
            </a:br>
            <a:r>
              <a:rPr kumimoji="1" lang="en" altLang="ja-JP" sz="1200" b="1">
                <a:latin typeface="Meiryo UI" panose="020B0604030504040204" pitchFamily="50" charset="-128"/>
                <a:ea typeface="Meiryo UI" panose="020B0604030504040204" pitchFamily="50" charset="-128"/>
              </a:rPr>
              <a:t>E-Max</a:t>
            </a:r>
            <a:endParaRPr kumimoji="1" lang="ja-JP" altLang="en-US" sz="1200" b="1">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CD5D2249-E86A-24E6-2502-8DA52DC8058E}"/>
              </a:ext>
            </a:extLst>
          </p:cNvPr>
          <p:cNvSpPr txBox="1"/>
          <p:nvPr/>
        </p:nvSpPr>
        <p:spPr>
          <a:xfrm>
            <a:off x="10763898" y="3203639"/>
            <a:ext cx="524760"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Espert</a:t>
            </a:r>
            <a:endParaRPr kumimoji="1" lang="en-US" altLang="ja-JP" sz="1200" b="1">
              <a:latin typeface="Meiryo UI" panose="020B0604030504040204" pitchFamily="50" charset="-128"/>
              <a:ea typeface="Meiryo UI" panose="020B0604030504040204" pitchFamily="50" charset="-128"/>
            </a:endParaRPr>
          </a:p>
          <a:p>
            <a:pPr algn="ctr"/>
            <a:r>
              <a:rPr kumimoji="1" lang="en" altLang="ja-JP" sz="1200" b="1">
                <a:latin typeface="Meiryo UI" panose="020B0604030504040204" pitchFamily="50" charset="-128"/>
                <a:ea typeface="Meiryo UI" panose="020B0604030504040204" pitchFamily="50" charset="-128"/>
              </a:rPr>
              <a:t>500</a:t>
            </a:r>
            <a:endParaRPr kumimoji="1" lang="ja-JP" altLang="en-US" sz="1200" b="1">
              <a:latin typeface="Meiryo UI" panose="020B0604030504040204" pitchFamily="50" charset="-128"/>
              <a:ea typeface="Meiryo UI" panose="020B0604030504040204" pitchFamily="50" charset="-128"/>
            </a:endParaRPr>
          </a:p>
        </p:txBody>
      </p:sp>
      <p:sp>
        <p:nvSpPr>
          <p:cNvPr id="31" name="コンテンツ プレースホルダー 2">
            <a:extLst>
              <a:ext uri="{FF2B5EF4-FFF2-40B4-BE49-F238E27FC236}">
                <a16:creationId xmlns:a16="http://schemas.microsoft.com/office/drawing/2014/main" id="{DDFED683-93F0-527A-2F12-B9A3002AD1B9}"/>
              </a:ext>
            </a:extLst>
          </p:cNvPr>
          <p:cNvSpPr txBox="1">
            <a:spLocks/>
          </p:cNvSpPr>
          <p:nvPr/>
        </p:nvSpPr>
        <p:spPr>
          <a:xfrm>
            <a:off x="685800" y="777240"/>
            <a:ext cx="8119872" cy="2194560"/>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lvl="0" indent="0">
              <a:lnSpc>
                <a:spcPts val="2300"/>
              </a:lnSpc>
              <a:spcBef>
                <a:spcPts val="0"/>
              </a:spcBef>
              <a:spcAft>
                <a:spcPts val="100"/>
              </a:spcAft>
              <a:buNone/>
              <a:defRPr sz="2200"/>
            </a:pPr>
            <a:r>
              <a:rPr lang="en" altLang="ja-JP" sz="2200" dirty="0"/>
              <a:t>In 2008, the Emax</a:t>
            </a:r>
            <a:r>
              <a:rPr lang="ja-JP" altLang="en-US" sz="2200" dirty="0"/>
              <a:t> </a:t>
            </a:r>
            <a:r>
              <a:rPr lang="en" altLang="ja-JP" sz="2200" dirty="0"/>
              <a:t>EVOlution made its debut.</a:t>
            </a:r>
            <a:endParaRPr lang="en-US" altLang="ja-JP" dirty="0"/>
          </a:p>
          <a:p>
            <a:pPr marL="0" lvl="0" indent="0">
              <a:lnSpc>
                <a:spcPts val="2300"/>
              </a:lnSpc>
              <a:spcBef>
                <a:spcPts val="0"/>
              </a:spcBef>
              <a:spcAft>
                <a:spcPts val="100"/>
              </a:spcAft>
              <a:buNone/>
              <a:defRPr sz="2200"/>
            </a:pPr>
            <a:r>
              <a:rPr lang="en" altLang="en-US" sz="2200" dirty="0"/>
              <a:t>A large dial and load meter improve </a:t>
            </a:r>
            <a:r>
              <a:rPr lang="en-US" altLang="en-US" sz="2200" dirty="0"/>
              <a:t>usability.</a:t>
            </a:r>
            <a:endParaRPr lang="en-US" altLang="ja-JP" dirty="0"/>
          </a:p>
          <a:p>
            <a:pPr marL="0" indent="0">
              <a:spcBef>
                <a:spcPts val="0"/>
              </a:spcBef>
              <a:spcAft>
                <a:spcPts val="100"/>
              </a:spcAft>
              <a:buNone/>
              <a:defRPr sz="2200"/>
            </a:pPr>
            <a:r>
              <a:rPr lang="ja-JP" altLang="ja-JP" sz="2200" dirty="0"/>
              <a:t>It uses a brushless motor that is the same size as the previous motor. </a:t>
            </a:r>
            <a:endParaRPr lang="en-US" altLang="ja-JP" sz="2200" dirty="0"/>
          </a:p>
          <a:p>
            <a:pPr marL="0" indent="0">
              <a:spcBef>
                <a:spcPts val="0"/>
              </a:spcBef>
              <a:spcAft>
                <a:spcPts val="100"/>
              </a:spcAft>
              <a:buNone/>
              <a:defRPr sz="2200"/>
            </a:pPr>
            <a:r>
              <a:rPr lang="en" altLang="en-US" sz="2200" dirty="0"/>
              <a:t>Its stable torque and ease of use have made it a long-running bestseller.</a:t>
            </a:r>
          </a:p>
        </p:txBody>
      </p:sp>
      <p:pic>
        <p:nvPicPr>
          <p:cNvPr id="10" name="図 9" descr="EmaxEVOlution">
            <a:extLst>
              <a:ext uri="{FF2B5EF4-FFF2-40B4-BE49-F238E27FC236}">
                <a16:creationId xmlns:a16="http://schemas.microsoft.com/office/drawing/2014/main" id="{F516C0CA-3AE1-0640-7457-8B86A4295B6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21791" y="3040801"/>
            <a:ext cx="3712905" cy="3442905"/>
          </a:xfrm>
          <a:prstGeom prst="rect">
            <a:avLst/>
          </a:prstGeom>
          <a:noFill/>
          <a:ln>
            <a:noFill/>
          </a:ln>
        </p:spPr>
      </p:pic>
      <p:sp>
        <p:nvSpPr>
          <p:cNvPr id="27" name="四角形: 角を丸くする 26">
            <a:extLst>
              <a:ext uri="{FF2B5EF4-FFF2-40B4-BE49-F238E27FC236}">
                <a16:creationId xmlns:a16="http://schemas.microsoft.com/office/drawing/2014/main" id="{8E9D22AE-328D-9AF4-A1D6-DCAA0DDD0B8D}"/>
              </a:ext>
            </a:extLst>
          </p:cNvPr>
          <p:cNvSpPr/>
          <p:nvPr/>
        </p:nvSpPr>
        <p:spPr>
          <a:xfrm>
            <a:off x="6096468" y="3031437"/>
            <a:ext cx="2737252" cy="935665"/>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Brushless motor</a:t>
            </a:r>
            <a:endParaRPr kumimoji="1" lang="en-US"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1,000</a:t>
            </a:r>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40,000</a:t>
            </a:r>
            <a:r>
              <a:rPr kumimoji="1" lang="en" altLang="ja-JP" b="1" baseline="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min</a:t>
            </a:r>
            <a:r>
              <a:rPr kumimoji="1" lang="en" altLang="ja-JP" b="1" baseline="300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80 W</a:t>
            </a:r>
            <a:endParaRPr kumimoji="1" lang="ja-JP" altLang="en-US" dirty="0"/>
          </a:p>
        </p:txBody>
      </p:sp>
      <p:sp>
        <p:nvSpPr>
          <p:cNvPr id="19" name="矢印: 下 18">
            <a:extLst>
              <a:ext uri="{FF2B5EF4-FFF2-40B4-BE49-F238E27FC236}">
                <a16:creationId xmlns:a16="http://schemas.microsoft.com/office/drawing/2014/main" id="{BBC4036C-D9CA-D019-8AF0-55D8D6B229D4}"/>
              </a:ext>
            </a:extLst>
          </p:cNvPr>
          <p:cNvSpPr/>
          <p:nvPr/>
        </p:nvSpPr>
        <p:spPr>
          <a:xfrm>
            <a:off x="10353059" y="2360389"/>
            <a:ext cx="255278" cy="1191364"/>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下 27">
            <a:extLst>
              <a:ext uri="{FF2B5EF4-FFF2-40B4-BE49-F238E27FC236}">
                <a16:creationId xmlns:a16="http://schemas.microsoft.com/office/drawing/2014/main" id="{380A45A4-CC74-77F0-55FA-41B99BECD65F}"/>
              </a:ext>
            </a:extLst>
          </p:cNvPr>
          <p:cNvSpPr/>
          <p:nvPr/>
        </p:nvSpPr>
        <p:spPr>
          <a:xfrm>
            <a:off x="11459947" y="2777885"/>
            <a:ext cx="255278" cy="40537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F5622FA0-ABAF-8F75-48AD-5C417A7F63D5}"/>
              </a:ext>
            </a:extLst>
          </p:cNvPr>
          <p:cNvSpPr/>
          <p:nvPr/>
        </p:nvSpPr>
        <p:spPr>
          <a:xfrm>
            <a:off x="10339932" y="2130517"/>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楕円 33">
            <a:extLst>
              <a:ext uri="{FF2B5EF4-FFF2-40B4-BE49-F238E27FC236}">
                <a16:creationId xmlns:a16="http://schemas.microsoft.com/office/drawing/2014/main" id="{392AD5C4-F926-4B02-7A66-C04620BA7FAA}"/>
              </a:ext>
            </a:extLst>
          </p:cNvPr>
          <p:cNvSpPr/>
          <p:nvPr/>
        </p:nvSpPr>
        <p:spPr>
          <a:xfrm>
            <a:off x="11443570" y="2499258"/>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ECA3B0C0-24DF-78A5-5F22-2F9D8DB45F7E}"/>
              </a:ext>
            </a:extLst>
          </p:cNvPr>
          <p:cNvSpPr txBox="1"/>
          <p:nvPr/>
        </p:nvSpPr>
        <p:spPr>
          <a:xfrm>
            <a:off x="10772778" y="2545935"/>
            <a:ext cx="524760" cy="184666"/>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Espert</a:t>
            </a:r>
          </a:p>
        </p:txBody>
      </p:sp>
      <p:sp>
        <p:nvSpPr>
          <p:cNvPr id="38" name="テキスト ボックス 37">
            <a:extLst>
              <a:ext uri="{FF2B5EF4-FFF2-40B4-BE49-F238E27FC236}">
                <a16:creationId xmlns:a16="http://schemas.microsoft.com/office/drawing/2014/main" id="{7BDF0D70-54A2-26E6-063E-F1DEC0E1AC48}"/>
              </a:ext>
            </a:extLst>
          </p:cNvPr>
          <p:cNvSpPr txBox="1"/>
          <p:nvPr/>
        </p:nvSpPr>
        <p:spPr>
          <a:xfrm>
            <a:off x="9738746" y="2089867"/>
            <a:ext cx="562654"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Electer</a:t>
            </a:r>
            <a:br>
              <a:rPr kumimoji="1" lang="en-US" altLang="ja-JP" sz="1200" b="1">
                <a:latin typeface="Meiryo UI" panose="020B0604030504040204" pitchFamily="50" charset="-128"/>
                <a:ea typeface="Meiryo UI" panose="020B0604030504040204" pitchFamily="50" charset="-128"/>
              </a:rPr>
            </a:br>
            <a:r>
              <a:rPr kumimoji="1" lang="en" altLang="ja-JP" sz="1200" b="1">
                <a:latin typeface="Meiryo UI" panose="020B0604030504040204" pitchFamily="50" charset="-128"/>
                <a:ea typeface="Meiryo UI" panose="020B0604030504040204" pitchFamily="50" charset="-128"/>
              </a:rPr>
              <a:t>GX</a:t>
            </a:r>
            <a:endParaRPr kumimoji="1" lang="ja-JP" altLang="en-US" sz="1200" b="1">
              <a:latin typeface="Meiryo UI" panose="020B0604030504040204" pitchFamily="50" charset="-128"/>
              <a:ea typeface="Meiryo UI" panose="020B0604030504040204" pitchFamily="50" charset="-128"/>
            </a:endParaRPr>
          </a:p>
        </p:txBody>
      </p:sp>
      <p:pic>
        <p:nvPicPr>
          <p:cNvPr id="43" name="図 42" descr="Images include indoors, sitting, table, and small&#10;&#10;AI-generated content may contain errors.">
            <a:extLst>
              <a:ext uri="{FF2B5EF4-FFF2-40B4-BE49-F238E27FC236}">
                <a16:creationId xmlns:a16="http://schemas.microsoft.com/office/drawing/2014/main" id="{778E5355-A2BB-CDC2-0A87-2BE2B5A5542C}"/>
              </a:ext>
            </a:extLst>
          </p:cNvPr>
          <p:cNvPicPr>
            <a:picLocks noChangeAspect="1"/>
          </p:cNvPicPr>
          <p:nvPr/>
        </p:nvPicPr>
        <p:blipFill>
          <a:blip r:embed="rId4" cstate="email">
            <a:extLst>
              <a:ext uri="{28A0092B-C50C-407E-A947-70E740481C1C}">
                <a14:useLocalDpi xmlns:a14="http://schemas.microsoft.com/office/drawing/2010/main"/>
              </a:ext>
            </a:extLst>
          </a:blip>
          <a:srcRect t="850" b="435"/>
          <a:stretch>
            <a:fillRect/>
          </a:stretch>
        </p:blipFill>
        <p:spPr>
          <a:xfrm>
            <a:off x="9754480" y="1674990"/>
            <a:ext cx="612246" cy="339964"/>
          </a:xfrm>
          <a:prstGeom prst="rect">
            <a:avLst/>
          </a:prstGeom>
        </p:spPr>
      </p:pic>
      <p:pic>
        <p:nvPicPr>
          <p:cNvPr id="45" name="図 44" descr="Images containing indoors, tables, sitting, and holding.&#10;&#10;AI-generated content may contain errors.">
            <a:extLst>
              <a:ext uri="{FF2B5EF4-FFF2-40B4-BE49-F238E27FC236}">
                <a16:creationId xmlns:a16="http://schemas.microsoft.com/office/drawing/2014/main" id="{E51A47A3-C8D5-9F0C-9003-A437343B2BC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720734" y="2431455"/>
            <a:ext cx="674897" cy="336001"/>
          </a:xfrm>
          <a:prstGeom prst="rect">
            <a:avLst/>
          </a:prstGeom>
        </p:spPr>
      </p:pic>
      <p:pic>
        <p:nvPicPr>
          <p:cNvPr id="47" name="図 46" descr="Images containing indoors, tables, sitting, and small&#10;&#10;AI-generated content may contain errors.">
            <a:extLst>
              <a:ext uri="{FF2B5EF4-FFF2-40B4-BE49-F238E27FC236}">
                <a16:creationId xmlns:a16="http://schemas.microsoft.com/office/drawing/2014/main" id="{98B3C2C2-A808-72A3-5437-0130DECE4D1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36034" y="2732765"/>
            <a:ext cx="730681" cy="382004"/>
          </a:xfrm>
          <a:prstGeom prst="rect">
            <a:avLst/>
          </a:prstGeom>
        </p:spPr>
      </p:pic>
      <p:pic>
        <p:nvPicPr>
          <p:cNvPr id="49" name="図 48" descr="Espert500">
            <a:extLst>
              <a:ext uri="{FF2B5EF4-FFF2-40B4-BE49-F238E27FC236}">
                <a16:creationId xmlns:a16="http://schemas.microsoft.com/office/drawing/2014/main" id="{FFB03525-B712-E5C1-489A-920A31282C32}"/>
              </a:ext>
            </a:extLst>
          </p:cNvPr>
          <p:cNvPicPr>
            <a:picLocks noChangeAspect="1"/>
          </p:cNvPicPr>
          <p:nvPr/>
        </p:nvPicPr>
        <p:blipFill>
          <a:blip r:embed="rId7" cstate="email">
            <a:extLst>
              <a:ext uri="{28A0092B-C50C-407E-A947-70E740481C1C}">
                <a14:useLocalDpi xmlns:a14="http://schemas.microsoft.com/office/drawing/2010/main"/>
              </a:ext>
            </a:extLst>
          </a:blip>
          <a:srcRect t="8618" b="8725"/>
          <a:stretch>
            <a:fillRect/>
          </a:stretch>
        </p:blipFill>
        <p:spPr bwMode="auto">
          <a:xfrm>
            <a:off x="10803859" y="3562361"/>
            <a:ext cx="542438" cy="417441"/>
          </a:xfrm>
          <a:prstGeom prst="rect">
            <a:avLst/>
          </a:prstGeom>
          <a:noFill/>
          <a:ln>
            <a:noFill/>
          </a:ln>
        </p:spPr>
      </p:pic>
      <p:pic>
        <p:nvPicPr>
          <p:cNvPr id="53" name="図 52" descr="Game console remote control&#10;&#10;AI-generated content may contain errors.">
            <a:extLst>
              <a:ext uri="{FF2B5EF4-FFF2-40B4-BE49-F238E27FC236}">
                <a16:creationId xmlns:a16="http://schemas.microsoft.com/office/drawing/2014/main" id="{5669AB36-009B-1109-5F41-131B6A4347CC}"/>
              </a:ext>
            </a:extLst>
          </p:cNvPr>
          <p:cNvPicPr>
            <a:picLocks noChangeAspect="1"/>
          </p:cNvPicPr>
          <p:nvPr/>
        </p:nvPicPr>
        <p:blipFill>
          <a:blip r:embed="rId8" cstate="email">
            <a:extLst>
              <a:ext uri="{28A0092B-C50C-407E-A947-70E740481C1C}">
                <a14:useLocalDpi xmlns:a14="http://schemas.microsoft.com/office/drawing/2010/main"/>
              </a:ext>
            </a:extLst>
          </a:blip>
          <a:srcRect r="1175"/>
          <a:stretch>
            <a:fillRect/>
          </a:stretch>
        </p:blipFill>
        <p:spPr>
          <a:xfrm>
            <a:off x="9784142" y="3940185"/>
            <a:ext cx="490467" cy="429487"/>
          </a:xfrm>
          <a:prstGeom prst="rect">
            <a:avLst/>
          </a:prstGeom>
        </p:spPr>
      </p:pic>
      <p:pic>
        <p:nvPicPr>
          <p:cNvPr id="55" name="図 54" descr="EmaxEVOlution">
            <a:extLst>
              <a:ext uri="{FF2B5EF4-FFF2-40B4-BE49-F238E27FC236}">
                <a16:creationId xmlns:a16="http://schemas.microsoft.com/office/drawing/2014/main" id="{F2299A85-F7A7-BA83-ED28-34CB676134B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653011" y="4656707"/>
            <a:ext cx="439952" cy="407960"/>
          </a:xfrm>
          <a:prstGeom prst="rect">
            <a:avLst/>
          </a:prstGeom>
          <a:noFill/>
          <a:ln>
            <a:noFill/>
          </a:ln>
        </p:spPr>
      </p:pic>
      <p:pic>
        <p:nvPicPr>
          <p:cNvPr id="6" name="図 5">
            <a:extLst>
              <a:ext uri="{FF2B5EF4-FFF2-40B4-BE49-F238E27FC236}">
                <a16:creationId xmlns:a16="http://schemas.microsoft.com/office/drawing/2014/main" id="{AFCC6E98-86A2-050F-C325-DCDFF4D2B16C}"/>
              </a:ext>
            </a:extLst>
          </p:cNvPr>
          <p:cNvPicPr>
            <a:picLocks noChangeAspect="1"/>
          </p:cNvPicPr>
          <p:nvPr/>
        </p:nvPicPr>
        <p:blipFill>
          <a:blip r:embed="rId9"/>
          <a:stretch>
            <a:fillRect/>
          </a:stretch>
        </p:blipFill>
        <p:spPr>
          <a:xfrm>
            <a:off x="72000" y="6246000"/>
            <a:ext cx="900000" cy="549474"/>
          </a:xfrm>
          <a:prstGeom prst="rect">
            <a:avLst/>
          </a:prstGeom>
        </p:spPr>
      </p:pic>
      <p:sp>
        <p:nvSpPr>
          <p:cNvPr id="4" name="スライド番号プレースホルダー 2">
            <a:extLst>
              <a:ext uri="{FF2B5EF4-FFF2-40B4-BE49-F238E27FC236}">
                <a16:creationId xmlns:a16="http://schemas.microsoft.com/office/drawing/2014/main" id="{3208F725-285A-381C-A2A9-9697DA2E7365}"/>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9</a:t>
            </a:fld>
            <a:endParaRPr lang="en-US" altLang="ja-JP" noProof="0" dirty="0"/>
          </a:p>
        </p:txBody>
      </p:sp>
    </p:spTree>
    <p:extLst>
      <p:ext uri="{BB962C8B-B14F-4D97-AF65-F5344CB8AC3E}">
        <p14:creationId xmlns:p14="http://schemas.microsoft.com/office/powerpoint/2010/main" val="3283481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AD4E0-BCE1-6124-733A-E63B8F31BA33}"/>
            </a:ext>
          </a:extLst>
        </p:cNvPr>
        <p:cNvGrpSpPr/>
        <p:nvPr/>
      </p:nvGrpSpPr>
      <p:grpSpPr>
        <a:xfrm>
          <a:off x="0" y="0"/>
          <a:ext cx="0" cy="0"/>
          <a:chOff x="0" y="0"/>
          <a:chExt cx="0" cy="0"/>
        </a:xfrm>
      </p:grpSpPr>
      <p:pic>
        <p:nvPicPr>
          <p:cNvPr id="34" name="図 33">
            <a:extLst>
              <a:ext uri="{FF2B5EF4-FFF2-40B4-BE49-F238E27FC236}">
                <a16:creationId xmlns:a16="http://schemas.microsoft.com/office/drawing/2014/main" id="{D6EAB1C4-8110-6A07-8F88-61DC54C35867}"/>
              </a:ext>
            </a:extLst>
          </p:cNvPr>
          <p:cNvPicPr>
            <a:picLocks noChangeAspect="1"/>
          </p:cNvPicPr>
          <p:nvPr/>
        </p:nvPicPr>
        <p:blipFill>
          <a:blip r:embed="rId3" cstate="screen">
            <a:extLst>
              <a:ext uri="{28A0092B-C50C-407E-A947-70E740481C1C}">
                <a14:useLocalDpi xmlns:a14="http://schemas.microsoft.com/office/drawing/2010/main"/>
              </a:ext>
            </a:extLst>
          </a:blip>
          <a:srcRect l="17551" b="12046"/>
          <a:stretch>
            <a:fillRect/>
          </a:stretch>
        </p:blipFill>
        <p:spPr>
          <a:xfrm>
            <a:off x="363925" y="2522523"/>
            <a:ext cx="3976720" cy="4242209"/>
          </a:xfrm>
          <a:prstGeom prst="rect">
            <a:avLst/>
          </a:prstGeom>
        </p:spPr>
      </p:pic>
      <p:graphicFrame>
        <p:nvGraphicFramePr>
          <p:cNvPr id="4" name="コンテンツ プレースホルダー 3">
            <a:extLst>
              <a:ext uri="{FF2B5EF4-FFF2-40B4-BE49-F238E27FC236}">
                <a16:creationId xmlns:a16="http://schemas.microsoft.com/office/drawing/2014/main" id="{B20A01E3-D7E3-91B3-26F1-BAFACD66EE37}"/>
              </a:ext>
            </a:extLst>
          </p:cNvPr>
          <p:cNvGraphicFramePr>
            <a:graphicFrameLocks noGrp="1"/>
          </p:cNvGraphicFramePr>
          <p:nvPr>
            <p:ph idx="1"/>
            <p:extLst>
              <p:ext uri="{D42A27DB-BD31-4B8C-83A1-F6EECF244321}">
                <p14:modId xmlns:p14="http://schemas.microsoft.com/office/powerpoint/2010/main" val="1127671939"/>
              </p:ext>
            </p:extLst>
          </p:nvPr>
        </p:nvGraphicFramePr>
        <p:xfrm>
          <a:off x="8904312" y="980728"/>
          <a:ext cx="2952328" cy="4450080"/>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val="2838585347"/>
                    </a:ext>
                  </a:extLst>
                </a:gridCol>
                <a:gridCol w="1080120">
                  <a:extLst>
                    <a:ext uri="{9D8B030D-6E8A-4147-A177-3AD203B41FA5}">
                      <a16:colId xmlns:a16="http://schemas.microsoft.com/office/drawing/2014/main" val="3093808025"/>
                    </a:ext>
                  </a:extLst>
                </a:gridCol>
                <a:gridCol w="1080120">
                  <a:extLst>
                    <a:ext uri="{9D8B030D-6E8A-4147-A177-3AD203B41FA5}">
                      <a16:colId xmlns:a16="http://schemas.microsoft.com/office/drawing/2014/main" val="4179138209"/>
                    </a:ext>
                  </a:extLst>
                </a:gridCol>
              </a:tblGrid>
              <a:tr h="370840">
                <a:tc>
                  <a:txBody>
                    <a:bodyPr/>
                    <a:lstStyle/>
                    <a:p>
                      <a:pPr algn="r"/>
                      <a:endParaRPr kumimoji="1" lang="ja-JP" altLang="en-US" sz="1200" dirty="0">
                        <a:solidFill>
                          <a:schemeClr val="bg1"/>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Brushed</a:t>
                      </a:r>
                      <a:endParaRPr kumimoji="1" lang="en"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8288" marR="18288"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algn="ctr"/>
                      <a:r>
                        <a:rPr kumimoji="1" lang="en" altLang="en-US" sz="1600">
                          <a:latin typeface="Meiryo UI" panose="020B0604030504040204" pitchFamily="50" charset="-128"/>
                          <a:ea typeface="Meiryo UI" panose="020B0604030504040204" pitchFamily="50" charset="-128"/>
                        </a:rPr>
                        <a:t>Brushless</a:t>
                      </a:r>
                    </a:p>
                  </a:txBody>
                  <a:tcPr marL="18288" marR="18288"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222982159"/>
                  </a:ext>
                </a:extLst>
              </a:tr>
              <a:tr h="370840">
                <a:tc>
                  <a:txBody>
                    <a:bodyPr/>
                    <a:lstStyle/>
                    <a:p>
                      <a:pPr algn="r"/>
                      <a:r>
                        <a:rPr kumimoji="1" lang="en" altLang="ja-JP" sz="1400">
                          <a:solidFill>
                            <a:schemeClr val="tx1">
                              <a:lumMod val="75000"/>
                              <a:lumOff val="25000"/>
                            </a:schemeClr>
                          </a:solidFill>
                          <a:latin typeface="Meiryo UI" panose="020B0604030504040204" pitchFamily="50" charset="-128"/>
                          <a:ea typeface="Meiryo UI" panose="020B0604030504040204" pitchFamily="50" charset="-128"/>
                        </a:rPr>
                        <a:t>1984</a:t>
                      </a:r>
                      <a:endParaRPr kumimoji="1" lang="ja-JP" altLang="en-US" sz="1400">
                        <a:solidFill>
                          <a:schemeClr val="tx1">
                            <a:lumMod val="75000"/>
                            <a:lumOff val="25000"/>
                          </a:schemeClr>
                        </a:solidFill>
                        <a:latin typeface="Meiryo UI" panose="020B0604030504040204" pitchFamily="50" charset="-128"/>
                        <a:ea typeface="Meiryo UI" panose="020B0604030504040204" pitchFamily="50" charset="-128"/>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2821184"/>
                  </a:ext>
                </a:extLst>
              </a:tr>
              <a:tr h="370840">
                <a:tc>
                  <a:txBody>
                    <a:bodyPr/>
                    <a:lstStyle/>
                    <a:p>
                      <a:pPr algn="r"/>
                      <a:endParaRPr kumimoji="1" lang="ja-JP" altLang="en-US" sz="1400" dirty="0">
                        <a:solidFill>
                          <a:schemeClr val="tx1">
                            <a:lumMod val="75000"/>
                            <a:lumOff val="25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47596181"/>
                  </a:ext>
                </a:extLst>
              </a:tr>
              <a:tr h="370840">
                <a:tc>
                  <a:txBody>
                    <a:bodyPr/>
                    <a:lstStyle/>
                    <a:p>
                      <a:pPr algn="r"/>
                      <a:r>
                        <a:rPr kumimoji="1" lang="en" altLang="ja-JP" sz="1400">
                          <a:solidFill>
                            <a:schemeClr val="tx1">
                              <a:lumMod val="75000"/>
                              <a:lumOff val="25000"/>
                            </a:schemeClr>
                          </a:solidFill>
                          <a:latin typeface="Meiryo UI" panose="020B0604030504040204" pitchFamily="50" charset="-128"/>
                          <a:ea typeface="Meiryo UI" panose="020B0604030504040204" pitchFamily="50" charset="-128"/>
                        </a:rPr>
                        <a:t>1990</a:t>
                      </a:r>
                      <a:endParaRPr kumimoji="1" lang="ja-JP" altLang="en-US" sz="1400">
                        <a:solidFill>
                          <a:schemeClr val="tx1">
                            <a:lumMod val="75000"/>
                            <a:lumOff val="25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91455292"/>
                  </a:ext>
                </a:extLst>
              </a:tr>
              <a:tr h="370840">
                <a:tc>
                  <a:txBody>
                    <a:bodyPr/>
                    <a:lstStyle/>
                    <a:p>
                      <a:pPr algn="r"/>
                      <a:r>
                        <a:rPr kumimoji="1" lang="en" altLang="ja-JP" sz="1400">
                          <a:solidFill>
                            <a:schemeClr val="tx1">
                              <a:lumMod val="75000"/>
                              <a:lumOff val="25000"/>
                            </a:schemeClr>
                          </a:solidFill>
                          <a:latin typeface="Meiryo UI" panose="020B0604030504040204" pitchFamily="50" charset="-128"/>
                          <a:ea typeface="Meiryo UI" panose="020B0604030504040204" pitchFamily="50" charset="-128"/>
                        </a:rPr>
                        <a:t>1992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3113108"/>
                  </a:ext>
                </a:extLst>
              </a:tr>
              <a:tr h="370840">
                <a:tc>
                  <a:txBody>
                    <a:bodyPr/>
                    <a:lstStyle/>
                    <a:p>
                      <a:pPr algn="r"/>
                      <a:endParaRPr kumimoji="1" lang="en-US" altLang="ja-JP" sz="1400" dirty="0">
                        <a:solidFill>
                          <a:schemeClr val="tx1">
                            <a:lumMod val="75000"/>
                            <a:lumOff val="25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8622735"/>
                  </a:ext>
                </a:extLst>
              </a:tr>
              <a:tr h="370840">
                <a:tc>
                  <a:txBody>
                    <a:bodyPr/>
                    <a:lstStyle/>
                    <a:p>
                      <a:pPr algn="r"/>
                      <a:r>
                        <a:rPr kumimoji="1" lang="en" altLang="ja-JP" sz="140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2000</a:t>
                      </a:r>
                      <a:endParaRPr kumimoji="1" lang="ja-JP" altLang="en-US" sz="140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64543337"/>
                  </a:ext>
                </a:extLst>
              </a:tr>
              <a:tr h="370840">
                <a:tc>
                  <a:txBody>
                    <a:bodyPr/>
                    <a:lstStyle/>
                    <a:p>
                      <a:pPr algn="r"/>
                      <a:r>
                        <a:rPr kumimoji="1" lang="en" altLang="ja-JP" sz="140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2001</a:t>
                      </a:r>
                      <a:endParaRPr kumimoji="1" lang="ja-JP" altLang="en-US" sz="140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2769722"/>
                  </a:ext>
                </a:extLst>
              </a:tr>
              <a:tr h="370840">
                <a:tc>
                  <a:txBody>
                    <a:bodyPr/>
                    <a:lstStyle/>
                    <a:p>
                      <a:pPr algn="r"/>
                      <a:endParaRPr kumimoji="1" lang="ja-JP" altLang="en-US" sz="1400" dirty="0">
                        <a:solidFill>
                          <a:schemeClr val="tx1">
                            <a:lumMod val="75000"/>
                            <a:lumOff val="25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35190858"/>
                  </a:ext>
                </a:extLst>
              </a:tr>
              <a:tr h="370840">
                <a:tc>
                  <a:txBody>
                    <a:bodyPr/>
                    <a:lstStyle/>
                    <a:p>
                      <a:pPr algn="r"/>
                      <a:r>
                        <a:rPr kumimoji="1" lang="en" altLang="ja-JP" sz="1400">
                          <a:solidFill>
                            <a:schemeClr val="tx1">
                              <a:lumMod val="75000"/>
                              <a:lumOff val="25000"/>
                            </a:schemeClr>
                          </a:solidFill>
                          <a:latin typeface="Meiryo UI" panose="020B0604030504040204" pitchFamily="50" charset="-128"/>
                          <a:ea typeface="Meiryo UI" panose="020B0604030504040204" pitchFamily="50" charset="-128"/>
                        </a:rPr>
                        <a:t>2008</a:t>
                      </a:r>
                      <a:endParaRPr kumimoji="1" lang="ja-JP" altLang="en-US" sz="1400">
                        <a:solidFill>
                          <a:schemeClr val="tx1">
                            <a:lumMod val="75000"/>
                            <a:lumOff val="25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6965733"/>
                  </a:ext>
                </a:extLst>
              </a:tr>
              <a:tr h="370840">
                <a:tc>
                  <a:txBody>
                    <a:bodyPr/>
                    <a:lstStyle/>
                    <a:p>
                      <a:pPr algn="r"/>
                      <a:endParaRPr kumimoji="1" lang="ja-JP" altLang="en-US" sz="1400" dirty="0">
                        <a:solidFill>
                          <a:schemeClr val="tx1">
                            <a:lumMod val="75000"/>
                            <a:lumOff val="25000"/>
                          </a:schemeClr>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74855298"/>
                  </a:ext>
                </a:extLst>
              </a:tr>
              <a:tr h="370840">
                <a:tc>
                  <a:txBody>
                    <a:bodyPr/>
                    <a:lstStyle/>
                    <a:p>
                      <a:pPr algn="r"/>
                      <a:r>
                        <a:rPr kumimoji="1" lang="en" altLang="ja-JP" sz="1600" b="1">
                          <a:solidFill>
                            <a:srgbClr val="FF0000"/>
                          </a:solidFill>
                          <a:latin typeface="Meiryo UI" panose="020B0604030504040204" pitchFamily="50" charset="-128"/>
                          <a:ea typeface="Meiryo UI" panose="020B0604030504040204" pitchFamily="50" charset="-128"/>
                        </a:rPr>
                        <a:t>2026</a:t>
                      </a:r>
                      <a:endParaRPr kumimoji="1" lang="ja-JP" altLang="en-US" sz="1400" b="1">
                        <a:solidFill>
                          <a:srgbClr val="FF0000"/>
                        </a:solidFill>
                        <a:latin typeface="Meiryo UI" panose="020B0604030504040204" pitchFamily="50" charset="-128"/>
                        <a:ea typeface="Meiryo UI" panose="020B0604030504040204" pitchFamily="50" charset="-128"/>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kumimoji="1" lang="ja-JP" altLang="en-US" b="1">
                        <a:latin typeface="Meiryo UI" panose="020B0604030504040204" pitchFamily="50" charset="-128"/>
                        <a:ea typeface="Meiryo UI" panose="020B0604030504040204" pitchFamily="50" charset="-128"/>
                      </a:endParaRPr>
                    </a:p>
                  </a:txBody>
                  <a:tcP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6662518"/>
                  </a:ext>
                </a:extLst>
              </a:tr>
            </a:tbl>
          </a:graphicData>
        </a:graphic>
      </p:graphicFrame>
      <p:sp>
        <p:nvSpPr>
          <p:cNvPr id="30" name="矢印: 下 29">
            <a:extLst>
              <a:ext uri="{FF2B5EF4-FFF2-40B4-BE49-F238E27FC236}">
                <a16:creationId xmlns:a16="http://schemas.microsoft.com/office/drawing/2014/main" id="{F7C0FF8A-C079-BBFA-FA75-B569D05A0AB5}"/>
              </a:ext>
            </a:extLst>
          </p:cNvPr>
          <p:cNvSpPr/>
          <p:nvPr/>
        </p:nvSpPr>
        <p:spPr>
          <a:xfrm rot="16200000">
            <a:off x="10729703" y="4310476"/>
            <a:ext cx="255278" cy="399996"/>
          </a:xfrm>
          <a:prstGeom prst="downArrow">
            <a:avLst/>
          </a:prstGeom>
          <a:solidFill>
            <a:schemeClr val="accent1">
              <a:alpha val="50000"/>
            </a:schemeClr>
          </a:solidFill>
          <a:ln>
            <a:solidFill>
              <a:schemeClr val="accent1">
                <a:shade val="15000"/>
                <a:alpha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F49FB2B7-4DAA-EBD9-07EF-A1AC09C1B7D1}"/>
              </a:ext>
            </a:extLst>
          </p:cNvPr>
          <p:cNvSpPr txBox="1"/>
          <p:nvPr/>
        </p:nvSpPr>
        <p:spPr>
          <a:xfrm>
            <a:off x="10644478" y="4320004"/>
            <a:ext cx="455253" cy="369332"/>
          </a:xfrm>
          <a:prstGeom prst="rect">
            <a:avLst/>
          </a:prstGeom>
          <a:noFill/>
        </p:spPr>
        <p:txBody>
          <a:bodyPr wrap="none" lIns="0" tIns="0" rIns="0" bIns="0" rtlCol="0">
            <a:spAutoFit/>
          </a:bodyPr>
          <a:lstStyle/>
          <a:p>
            <a:pPr algn="ctr"/>
            <a:r>
              <a:rPr kumimoji="1" lang="en" altLang="ja-JP" sz="1200" b="1" dirty="0">
                <a:latin typeface="Meiryo UI" panose="020B0604030504040204" pitchFamily="50" charset="-128"/>
                <a:ea typeface="Meiryo UI" panose="020B0604030504040204" pitchFamily="50" charset="-128"/>
              </a:rPr>
              <a:t>Emax</a:t>
            </a:r>
            <a:br>
              <a:rPr kumimoji="1" lang="en-US" altLang="ja-JP" sz="1200" b="1" dirty="0">
                <a:latin typeface="Meiryo UI" panose="020B0604030504040204" pitchFamily="50" charset="-128"/>
                <a:ea typeface="Meiryo UI" panose="020B0604030504040204" pitchFamily="50" charset="-128"/>
              </a:rPr>
            </a:br>
            <a:r>
              <a:rPr kumimoji="1" lang="en" altLang="ja-JP" sz="1200" b="1" dirty="0">
                <a:latin typeface="Meiryo UI" panose="020B0604030504040204" pitchFamily="50" charset="-128"/>
                <a:ea typeface="Meiryo UI" panose="020B0604030504040204" pitchFamily="50" charset="-128"/>
              </a:rPr>
              <a:t>EVO</a:t>
            </a:r>
            <a:endParaRPr kumimoji="1" lang="ja-JP" altLang="en-US" sz="1200" b="1" dirty="0">
              <a:latin typeface="Meiryo UI" panose="020B0604030504040204" pitchFamily="50" charset="-128"/>
              <a:ea typeface="Meiryo UI" panose="020B0604030504040204" pitchFamily="50" charset="-128"/>
            </a:endParaRPr>
          </a:p>
        </p:txBody>
      </p:sp>
      <p:sp>
        <p:nvSpPr>
          <p:cNvPr id="31" name="コンテンツ プレースホルダー 2">
            <a:extLst>
              <a:ext uri="{FF2B5EF4-FFF2-40B4-BE49-F238E27FC236}">
                <a16:creationId xmlns:a16="http://schemas.microsoft.com/office/drawing/2014/main" id="{C77C9D7F-C01F-92A0-6697-86AC8EDB49A8}"/>
              </a:ext>
            </a:extLst>
          </p:cNvPr>
          <p:cNvSpPr txBox="1">
            <a:spLocks/>
          </p:cNvSpPr>
          <p:nvPr/>
        </p:nvSpPr>
        <p:spPr>
          <a:xfrm>
            <a:off x="685800" y="777240"/>
            <a:ext cx="8322733" cy="2487168"/>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lvl="0" indent="0">
              <a:lnSpc>
                <a:spcPts val="2300"/>
              </a:lnSpc>
              <a:spcBef>
                <a:spcPts val="0"/>
              </a:spcBef>
              <a:spcAft>
                <a:spcPts val="100"/>
              </a:spcAft>
              <a:buNone/>
              <a:defRPr sz="2200"/>
            </a:pPr>
            <a:r>
              <a:rPr lang="en" altLang="ja-JP" sz="2200" dirty="0"/>
              <a:t>In 2026, the EmaxPROgress is finally making its debut. </a:t>
            </a:r>
            <a:endParaRPr lang="en-US" altLang="ja-JP" dirty="0"/>
          </a:p>
          <a:p>
            <a:pPr marL="0" lvl="0" indent="0">
              <a:lnSpc>
                <a:spcPts val="2300"/>
              </a:lnSpc>
              <a:spcBef>
                <a:spcPts val="0"/>
              </a:spcBef>
              <a:spcAft>
                <a:spcPts val="100"/>
              </a:spcAft>
              <a:buNone/>
              <a:defRPr sz="2200"/>
            </a:pPr>
            <a:r>
              <a:rPr lang="en" altLang="en-US" sz="2200" dirty="0"/>
              <a:t>The control system has been newly updated to 180-degree vector control.</a:t>
            </a:r>
            <a:endParaRPr lang="en-US" altLang="ja-JP" dirty="0"/>
          </a:p>
          <a:p>
            <a:pPr marL="0" indent="0">
              <a:spcBef>
                <a:spcPts val="0"/>
              </a:spcBef>
              <a:spcAft>
                <a:spcPts val="100"/>
              </a:spcAft>
              <a:buNone/>
              <a:defRPr sz="2200"/>
            </a:pPr>
            <a:r>
              <a:rPr lang="en" altLang="en-US" sz="2200" dirty="0"/>
              <a:t>Inheriting the legacy of </a:t>
            </a:r>
            <a:r>
              <a:rPr lang="en" altLang="ja-JP" sz="2200" dirty="0"/>
              <a:t>Emax</a:t>
            </a:r>
            <a:r>
              <a:rPr lang="ja-JP" altLang="en-US" sz="2200" dirty="0"/>
              <a:t> </a:t>
            </a:r>
            <a:r>
              <a:rPr lang="en" altLang="ja-JP" sz="2200" dirty="0"/>
              <a:t>EVOlution</a:t>
            </a:r>
            <a:r>
              <a:rPr lang="en" altLang="en-US" sz="2200" dirty="0"/>
              <a:t> and Espert 500,</a:t>
            </a:r>
            <a:br>
              <a:rPr lang="en" altLang="en-US" sz="2200" dirty="0"/>
            </a:br>
            <a:r>
              <a:rPr lang="ja-JP" altLang="ja-JP" dirty="0"/>
              <a:t>it features a new motor capable of</a:t>
            </a:r>
            <a:r>
              <a:rPr lang="en-US" altLang="ja-JP" dirty="0"/>
              <a:t> </a:t>
            </a:r>
            <a:r>
              <a:rPr lang="en" altLang="en-US" sz="2200" dirty="0"/>
              <a:t>80,000 min</a:t>
            </a:r>
            <a:r>
              <a:rPr lang="en" altLang="en-US" sz="2200" baseline="30000" dirty="0"/>
              <a:t>-1</a:t>
            </a:r>
            <a:r>
              <a:rPr lang="en" altLang="en-US" sz="2200" dirty="0"/>
              <a:t>.</a:t>
            </a:r>
            <a:endParaRPr lang="en-US" altLang="ja-JP" dirty="0"/>
          </a:p>
          <a:p>
            <a:pPr marL="0" lvl="0" indent="0">
              <a:lnSpc>
                <a:spcPts val="2300"/>
              </a:lnSpc>
              <a:spcBef>
                <a:spcPts val="0"/>
              </a:spcBef>
              <a:spcAft>
                <a:spcPts val="100"/>
              </a:spcAft>
              <a:buNone/>
              <a:defRPr sz="2200"/>
            </a:pPr>
            <a:r>
              <a:rPr lang="en" altLang="en-US" sz="2200" dirty="0"/>
              <a:t>The newly developed motor uses an amorphous core for low heat generation.</a:t>
            </a:r>
          </a:p>
        </p:txBody>
      </p:sp>
      <p:sp>
        <p:nvSpPr>
          <p:cNvPr id="18" name="矢印: 下 17">
            <a:extLst>
              <a:ext uri="{FF2B5EF4-FFF2-40B4-BE49-F238E27FC236}">
                <a16:creationId xmlns:a16="http://schemas.microsoft.com/office/drawing/2014/main" id="{5E2562C6-6F24-DEED-00A8-97D2296D3614}"/>
              </a:ext>
            </a:extLst>
          </p:cNvPr>
          <p:cNvSpPr/>
          <p:nvPr/>
        </p:nvSpPr>
        <p:spPr>
          <a:xfrm>
            <a:off x="10353059" y="1657352"/>
            <a:ext cx="255278" cy="432516"/>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矢印: 下 19">
            <a:extLst>
              <a:ext uri="{FF2B5EF4-FFF2-40B4-BE49-F238E27FC236}">
                <a16:creationId xmlns:a16="http://schemas.microsoft.com/office/drawing/2014/main" id="{706995E2-4563-F70B-BB06-D43AFD859050}"/>
              </a:ext>
            </a:extLst>
          </p:cNvPr>
          <p:cNvSpPr/>
          <p:nvPr/>
        </p:nvSpPr>
        <p:spPr>
          <a:xfrm>
            <a:off x="10353059" y="2360389"/>
            <a:ext cx="255278" cy="1191364"/>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矢印: 下 21">
            <a:extLst>
              <a:ext uri="{FF2B5EF4-FFF2-40B4-BE49-F238E27FC236}">
                <a16:creationId xmlns:a16="http://schemas.microsoft.com/office/drawing/2014/main" id="{A545D0DC-B61C-98BC-6A88-B9763383BAF3}"/>
              </a:ext>
            </a:extLst>
          </p:cNvPr>
          <p:cNvSpPr/>
          <p:nvPr/>
        </p:nvSpPr>
        <p:spPr>
          <a:xfrm>
            <a:off x="11459947" y="2777885"/>
            <a:ext cx="255278" cy="40537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下 23">
            <a:extLst>
              <a:ext uri="{FF2B5EF4-FFF2-40B4-BE49-F238E27FC236}">
                <a16:creationId xmlns:a16="http://schemas.microsoft.com/office/drawing/2014/main" id="{1B5E6D6C-9F8E-53C6-462D-6EB47BE97AA9}"/>
              </a:ext>
            </a:extLst>
          </p:cNvPr>
          <p:cNvSpPr/>
          <p:nvPr/>
        </p:nvSpPr>
        <p:spPr>
          <a:xfrm>
            <a:off x="11456697" y="3540322"/>
            <a:ext cx="255278" cy="150411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矢印: 下 25">
            <a:extLst>
              <a:ext uri="{FF2B5EF4-FFF2-40B4-BE49-F238E27FC236}">
                <a16:creationId xmlns:a16="http://schemas.microsoft.com/office/drawing/2014/main" id="{33412F32-6B21-92DA-FFFD-38A58AFF3255}"/>
              </a:ext>
            </a:extLst>
          </p:cNvPr>
          <p:cNvSpPr/>
          <p:nvPr/>
        </p:nvSpPr>
        <p:spPr>
          <a:xfrm>
            <a:off x="10353059" y="3892190"/>
            <a:ext cx="255278" cy="683620"/>
          </a:xfrm>
          <a:prstGeom prst="down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下 27">
            <a:extLst>
              <a:ext uri="{FF2B5EF4-FFF2-40B4-BE49-F238E27FC236}">
                <a16:creationId xmlns:a16="http://schemas.microsoft.com/office/drawing/2014/main" id="{75CC4A07-EE42-771A-CD64-B3D44BA61934}"/>
              </a:ext>
            </a:extLst>
          </p:cNvPr>
          <p:cNvSpPr/>
          <p:nvPr/>
        </p:nvSpPr>
        <p:spPr>
          <a:xfrm>
            <a:off x="11099907" y="4638113"/>
            <a:ext cx="255278" cy="40632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81447DD-5AB1-C559-FAE3-E261AE6B476B}"/>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kumimoji="1" lang="en" altLang="ja-JP" b="1" dirty="0"/>
              <a:t>The Evolution of Micro Grinders</a:t>
            </a:r>
          </a:p>
        </p:txBody>
      </p:sp>
      <p:sp>
        <p:nvSpPr>
          <p:cNvPr id="5" name="楕円 4">
            <a:extLst>
              <a:ext uri="{FF2B5EF4-FFF2-40B4-BE49-F238E27FC236}">
                <a16:creationId xmlns:a16="http://schemas.microsoft.com/office/drawing/2014/main" id="{D353A209-AE81-0411-B841-0D72AD3F8F90}"/>
              </a:ext>
            </a:extLst>
          </p:cNvPr>
          <p:cNvSpPr/>
          <p:nvPr/>
        </p:nvSpPr>
        <p:spPr>
          <a:xfrm>
            <a:off x="10339932" y="1399562"/>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3F8C5C3D-B5BB-C219-43A1-B52D938021E7}"/>
              </a:ext>
            </a:extLst>
          </p:cNvPr>
          <p:cNvSpPr/>
          <p:nvPr/>
        </p:nvSpPr>
        <p:spPr>
          <a:xfrm>
            <a:off x="10339932" y="2130517"/>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A69C773A-096C-4E65-BF68-1F78A25616E5}"/>
              </a:ext>
            </a:extLst>
          </p:cNvPr>
          <p:cNvSpPr/>
          <p:nvPr/>
        </p:nvSpPr>
        <p:spPr>
          <a:xfrm>
            <a:off x="10339932" y="3621670"/>
            <a:ext cx="288032" cy="288032"/>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E230F810-1BDC-100D-0AEE-F505EF621CF1}"/>
              </a:ext>
            </a:extLst>
          </p:cNvPr>
          <p:cNvSpPr/>
          <p:nvPr/>
        </p:nvSpPr>
        <p:spPr>
          <a:xfrm>
            <a:off x="11443570" y="2499258"/>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A931FCDF-8F9A-BC98-51C3-1032A6B58A0F}"/>
              </a:ext>
            </a:extLst>
          </p:cNvPr>
          <p:cNvSpPr/>
          <p:nvPr/>
        </p:nvSpPr>
        <p:spPr>
          <a:xfrm>
            <a:off x="11443570" y="3263720"/>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8CE52515-7519-B33D-CA33-401232886DC5}"/>
              </a:ext>
            </a:extLst>
          </p:cNvPr>
          <p:cNvSpPr/>
          <p:nvPr/>
        </p:nvSpPr>
        <p:spPr>
          <a:xfrm>
            <a:off x="11083530" y="4365104"/>
            <a:ext cx="288032" cy="2880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88CDDCA5-AC7A-F96A-BCDA-E7B9919ECAE8}"/>
              </a:ext>
            </a:extLst>
          </p:cNvPr>
          <p:cNvSpPr/>
          <p:nvPr/>
        </p:nvSpPr>
        <p:spPr>
          <a:xfrm>
            <a:off x="11046266" y="5055080"/>
            <a:ext cx="368572" cy="368572"/>
          </a:xfrm>
          <a:prstGeom prst="ellipse">
            <a:avLst/>
          </a:prstGeom>
          <a:solidFill>
            <a:schemeClr val="accent1"/>
          </a:solidFill>
          <a:ln w="254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5627F36A-7AD1-67BD-1149-1DF3BC4C11C0}"/>
              </a:ext>
            </a:extLst>
          </p:cNvPr>
          <p:cNvSpPr txBox="1"/>
          <p:nvPr/>
        </p:nvSpPr>
        <p:spPr>
          <a:xfrm>
            <a:off x="9708059" y="1444282"/>
            <a:ext cx="562655" cy="184666"/>
          </a:xfrm>
          <a:prstGeom prst="rect">
            <a:avLst/>
          </a:prstGeom>
          <a:noFill/>
        </p:spPr>
        <p:txBody>
          <a:bodyPr wrap="none" lIns="0" tIns="0" rIns="0" bIns="0" rtlCol="0">
            <a:spAutoFit/>
          </a:bodyPr>
          <a:lstStyle/>
          <a:p>
            <a:r>
              <a:rPr kumimoji="1" lang="en" altLang="en-US" sz="1200" b="1">
                <a:latin typeface="Meiryo UI" panose="020B0604030504040204" pitchFamily="50" charset="-128"/>
                <a:ea typeface="Meiryo UI" panose="020B0604030504040204" pitchFamily="50" charset="-128"/>
              </a:rPr>
              <a:t>Electer</a:t>
            </a:r>
          </a:p>
        </p:txBody>
      </p:sp>
      <p:sp>
        <p:nvSpPr>
          <p:cNvPr id="12" name="テキスト ボックス 11">
            <a:extLst>
              <a:ext uri="{FF2B5EF4-FFF2-40B4-BE49-F238E27FC236}">
                <a16:creationId xmlns:a16="http://schemas.microsoft.com/office/drawing/2014/main" id="{11F6879A-1D18-E3A3-1798-54FEBA68DEC3}"/>
              </a:ext>
            </a:extLst>
          </p:cNvPr>
          <p:cNvSpPr txBox="1"/>
          <p:nvPr/>
        </p:nvSpPr>
        <p:spPr>
          <a:xfrm>
            <a:off x="9732350" y="3579562"/>
            <a:ext cx="573875"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Electer</a:t>
            </a:r>
            <a:br>
              <a:rPr kumimoji="1" lang="en-US" altLang="ja-JP" sz="1200" b="1">
                <a:latin typeface="Meiryo UI" panose="020B0604030504040204" pitchFamily="50" charset="-128"/>
                <a:ea typeface="Meiryo UI" panose="020B0604030504040204" pitchFamily="50" charset="-128"/>
              </a:rPr>
            </a:br>
            <a:r>
              <a:rPr kumimoji="1" lang="en" altLang="ja-JP" sz="1200" b="1">
                <a:latin typeface="Meiryo UI" panose="020B0604030504040204" pitchFamily="50" charset="-128"/>
                <a:ea typeface="Meiryo UI" panose="020B0604030504040204" pitchFamily="50" charset="-128"/>
              </a:rPr>
              <a:t>E-Max</a:t>
            </a:r>
            <a:endParaRPr kumimoji="1" lang="ja-JP" altLang="en-US" sz="1200" b="1">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201480E3-E196-AAEE-3857-B50051FD3BC4}"/>
              </a:ext>
            </a:extLst>
          </p:cNvPr>
          <p:cNvSpPr txBox="1"/>
          <p:nvPr/>
        </p:nvSpPr>
        <p:spPr>
          <a:xfrm>
            <a:off x="10772778" y="2545935"/>
            <a:ext cx="524760" cy="184666"/>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Espert</a:t>
            </a:r>
          </a:p>
        </p:txBody>
      </p:sp>
      <p:sp>
        <p:nvSpPr>
          <p:cNvPr id="21" name="テキスト ボックス 20">
            <a:extLst>
              <a:ext uri="{FF2B5EF4-FFF2-40B4-BE49-F238E27FC236}">
                <a16:creationId xmlns:a16="http://schemas.microsoft.com/office/drawing/2014/main" id="{CB88B0A9-EEE0-25C7-4BCB-F5742E5A6A11}"/>
              </a:ext>
            </a:extLst>
          </p:cNvPr>
          <p:cNvSpPr txBox="1"/>
          <p:nvPr/>
        </p:nvSpPr>
        <p:spPr>
          <a:xfrm>
            <a:off x="10763898" y="3203639"/>
            <a:ext cx="524760"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Espert</a:t>
            </a:r>
            <a:endParaRPr kumimoji="1" lang="en-US" altLang="ja-JP" sz="1200" b="1">
              <a:latin typeface="Meiryo UI" panose="020B0604030504040204" pitchFamily="50" charset="-128"/>
              <a:ea typeface="Meiryo UI" panose="020B0604030504040204" pitchFamily="50" charset="-128"/>
            </a:endParaRPr>
          </a:p>
          <a:p>
            <a:pPr algn="ctr"/>
            <a:r>
              <a:rPr kumimoji="1" lang="en" altLang="ja-JP" sz="1200" b="1">
                <a:latin typeface="Meiryo UI" panose="020B0604030504040204" pitchFamily="50" charset="-128"/>
                <a:ea typeface="Meiryo UI" panose="020B0604030504040204" pitchFamily="50" charset="-128"/>
              </a:rPr>
              <a:t>500</a:t>
            </a:r>
            <a:endParaRPr kumimoji="1" lang="ja-JP" altLang="en-US" sz="1200" b="1">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969CC82D-F00F-1FC5-30CB-88C5506BCC48}"/>
              </a:ext>
            </a:extLst>
          </p:cNvPr>
          <p:cNvSpPr txBox="1"/>
          <p:nvPr/>
        </p:nvSpPr>
        <p:spPr>
          <a:xfrm>
            <a:off x="10229488" y="5064020"/>
            <a:ext cx="785471" cy="369332"/>
          </a:xfrm>
          <a:prstGeom prst="rect">
            <a:avLst/>
          </a:prstGeom>
          <a:noFill/>
        </p:spPr>
        <p:txBody>
          <a:bodyPr wrap="none" lIns="0" tIns="0" rIns="0" bIns="0" rtlCol="0">
            <a:spAutoFit/>
          </a:bodyPr>
          <a:lstStyle/>
          <a:p>
            <a:pPr algn="ctr"/>
            <a:r>
              <a:rPr kumimoji="1" lang="en" altLang="ja-JP" sz="1200" b="1" dirty="0">
                <a:latin typeface="Meiryo UI" panose="020B0604030504040204" pitchFamily="50" charset="-128"/>
                <a:ea typeface="Meiryo UI" panose="020B0604030504040204" pitchFamily="50" charset="-128"/>
              </a:rPr>
              <a:t>Emax</a:t>
            </a:r>
            <a:br>
              <a:rPr kumimoji="1" lang="en-US" altLang="ja-JP" sz="1200" b="1" dirty="0">
                <a:latin typeface="Meiryo UI" panose="020B0604030504040204" pitchFamily="50" charset="-128"/>
                <a:ea typeface="Meiryo UI" panose="020B0604030504040204" pitchFamily="50" charset="-128"/>
              </a:rPr>
            </a:br>
            <a:r>
              <a:rPr kumimoji="1" lang="en" altLang="ja-JP" sz="1200" b="1" dirty="0">
                <a:latin typeface="Meiryo UI" panose="020B0604030504040204" pitchFamily="50" charset="-128"/>
                <a:ea typeface="Meiryo UI" panose="020B0604030504040204" pitchFamily="50" charset="-128"/>
              </a:rPr>
              <a:t>PROgress</a:t>
            </a:r>
            <a:endParaRPr kumimoji="1" lang="ja-JP" altLang="en-US" sz="1200" b="1" dirty="0">
              <a:latin typeface="Meiryo UI" panose="020B0604030504040204" pitchFamily="50" charset="-128"/>
              <a:ea typeface="Meiryo UI" panose="020B0604030504040204" pitchFamily="50" charset="-128"/>
            </a:endParaRPr>
          </a:p>
        </p:txBody>
      </p:sp>
      <p:sp>
        <p:nvSpPr>
          <p:cNvPr id="23" name="四角形: 角を丸くする 22">
            <a:extLst>
              <a:ext uri="{FF2B5EF4-FFF2-40B4-BE49-F238E27FC236}">
                <a16:creationId xmlns:a16="http://schemas.microsoft.com/office/drawing/2014/main" id="{64A2128B-C8FD-6970-23C0-E4A26C4355E4}"/>
              </a:ext>
            </a:extLst>
          </p:cNvPr>
          <p:cNvSpPr/>
          <p:nvPr/>
        </p:nvSpPr>
        <p:spPr>
          <a:xfrm>
            <a:off x="6096468" y="3031437"/>
            <a:ext cx="2737252" cy="935665"/>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Brushless motor</a:t>
            </a:r>
            <a:endParaRPr kumimoji="1" lang="en-US"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1,000</a:t>
            </a:r>
            <a:r>
              <a:rPr kumimoji="1" lang="en" altLang="en-US"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80,000</a:t>
            </a:r>
            <a:r>
              <a:rPr kumimoji="1" lang="en" altLang="ja-JP" b="1" baseline="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min</a:t>
            </a:r>
            <a:r>
              <a:rPr kumimoji="1" lang="en" altLang="ja-JP" b="1" baseline="300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p>
          <a:p>
            <a:r>
              <a:rPr kumimoji="1" lang="en" altLang="ja-JP"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200 W</a:t>
            </a:r>
            <a:endParaRPr kumimoji="1" lang="ja-JP" altLang="en-US" dirty="0"/>
          </a:p>
        </p:txBody>
      </p:sp>
      <p:sp>
        <p:nvSpPr>
          <p:cNvPr id="19" name="テキスト ボックス 18">
            <a:extLst>
              <a:ext uri="{FF2B5EF4-FFF2-40B4-BE49-F238E27FC236}">
                <a16:creationId xmlns:a16="http://schemas.microsoft.com/office/drawing/2014/main" id="{A461C0D5-C072-75B1-2E32-E133012DC70D}"/>
              </a:ext>
            </a:extLst>
          </p:cNvPr>
          <p:cNvSpPr txBox="1"/>
          <p:nvPr/>
        </p:nvSpPr>
        <p:spPr>
          <a:xfrm>
            <a:off x="9738746" y="2089867"/>
            <a:ext cx="562654" cy="369332"/>
          </a:xfrm>
          <a:prstGeom prst="rect">
            <a:avLst/>
          </a:prstGeom>
          <a:noFill/>
        </p:spPr>
        <p:txBody>
          <a:bodyPr wrap="none" lIns="0" tIns="0" rIns="0" bIns="0" rtlCol="0">
            <a:spAutoFit/>
          </a:bodyPr>
          <a:lstStyle/>
          <a:p>
            <a:pPr algn="ctr"/>
            <a:r>
              <a:rPr kumimoji="1" lang="en" altLang="en-US" sz="1200" b="1">
                <a:latin typeface="Meiryo UI" panose="020B0604030504040204" pitchFamily="50" charset="-128"/>
                <a:ea typeface="Meiryo UI" panose="020B0604030504040204" pitchFamily="50" charset="-128"/>
              </a:rPr>
              <a:t>Electer</a:t>
            </a:r>
            <a:br>
              <a:rPr kumimoji="1" lang="en-US" altLang="ja-JP" sz="1200" b="1">
                <a:latin typeface="Meiryo UI" panose="020B0604030504040204" pitchFamily="50" charset="-128"/>
                <a:ea typeface="Meiryo UI" panose="020B0604030504040204" pitchFamily="50" charset="-128"/>
              </a:rPr>
            </a:br>
            <a:r>
              <a:rPr kumimoji="1" lang="en" altLang="ja-JP" sz="1200" b="1">
                <a:latin typeface="Meiryo UI" panose="020B0604030504040204" pitchFamily="50" charset="-128"/>
                <a:ea typeface="Meiryo UI" panose="020B0604030504040204" pitchFamily="50" charset="-128"/>
              </a:rPr>
              <a:t>GX</a:t>
            </a:r>
            <a:endParaRPr kumimoji="1" lang="ja-JP" altLang="en-US" sz="1200" b="1">
              <a:latin typeface="Meiryo UI" panose="020B0604030504040204" pitchFamily="50" charset="-128"/>
              <a:ea typeface="Meiryo UI" panose="020B0604030504040204" pitchFamily="50" charset="-128"/>
            </a:endParaRPr>
          </a:p>
        </p:txBody>
      </p:sp>
      <p:pic>
        <p:nvPicPr>
          <p:cNvPr id="33" name="図 32" descr="Images include indoors, sitting, table, and small&#10;&#10;AI-generated content may contain errors.">
            <a:extLst>
              <a:ext uri="{FF2B5EF4-FFF2-40B4-BE49-F238E27FC236}">
                <a16:creationId xmlns:a16="http://schemas.microsoft.com/office/drawing/2014/main" id="{4028ED6D-0269-C175-7E69-0ED276B0C1BA}"/>
              </a:ext>
            </a:extLst>
          </p:cNvPr>
          <p:cNvPicPr>
            <a:picLocks noChangeAspect="1"/>
          </p:cNvPicPr>
          <p:nvPr/>
        </p:nvPicPr>
        <p:blipFill>
          <a:blip r:embed="rId4" cstate="email">
            <a:extLst>
              <a:ext uri="{28A0092B-C50C-407E-A947-70E740481C1C}">
                <a14:useLocalDpi xmlns:a14="http://schemas.microsoft.com/office/drawing/2010/main"/>
              </a:ext>
            </a:extLst>
          </a:blip>
          <a:srcRect t="850" b="435"/>
          <a:stretch>
            <a:fillRect/>
          </a:stretch>
        </p:blipFill>
        <p:spPr>
          <a:xfrm>
            <a:off x="9754480" y="1674990"/>
            <a:ext cx="612246" cy="339964"/>
          </a:xfrm>
          <a:prstGeom prst="rect">
            <a:avLst/>
          </a:prstGeom>
        </p:spPr>
      </p:pic>
      <p:pic>
        <p:nvPicPr>
          <p:cNvPr id="35" name="図 34" descr="Images containing indoors, tables, sitting, and holding.&#10;&#10;AI-generated content may contain errors.">
            <a:extLst>
              <a:ext uri="{FF2B5EF4-FFF2-40B4-BE49-F238E27FC236}">
                <a16:creationId xmlns:a16="http://schemas.microsoft.com/office/drawing/2014/main" id="{69F75F1B-DFBE-C7E1-F877-7214EBC9A47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720734" y="2431455"/>
            <a:ext cx="674897" cy="336001"/>
          </a:xfrm>
          <a:prstGeom prst="rect">
            <a:avLst/>
          </a:prstGeom>
        </p:spPr>
      </p:pic>
      <p:pic>
        <p:nvPicPr>
          <p:cNvPr id="37" name="図 36" descr="Images containing indoors, tables, sitting, and small&#10;&#10;AI-generated content may contain errors.">
            <a:extLst>
              <a:ext uri="{FF2B5EF4-FFF2-40B4-BE49-F238E27FC236}">
                <a16:creationId xmlns:a16="http://schemas.microsoft.com/office/drawing/2014/main" id="{9B0A6EBA-F887-204F-6440-3D06C6F3F79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36034" y="2732765"/>
            <a:ext cx="730681" cy="382004"/>
          </a:xfrm>
          <a:prstGeom prst="rect">
            <a:avLst/>
          </a:prstGeom>
        </p:spPr>
      </p:pic>
      <p:pic>
        <p:nvPicPr>
          <p:cNvPr id="39" name="図 38" descr="Espert500">
            <a:extLst>
              <a:ext uri="{FF2B5EF4-FFF2-40B4-BE49-F238E27FC236}">
                <a16:creationId xmlns:a16="http://schemas.microsoft.com/office/drawing/2014/main" id="{BFCD49A0-2790-69B9-7481-3E44A26E819C}"/>
              </a:ext>
            </a:extLst>
          </p:cNvPr>
          <p:cNvPicPr>
            <a:picLocks noChangeAspect="1"/>
          </p:cNvPicPr>
          <p:nvPr/>
        </p:nvPicPr>
        <p:blipFill>
          <a:blip r:embed="rId7" cstate="email">
            <a:extLst>
              <a:ext uri="{28A0092B-C50C-407E-A947-70E740481C1C}">
                <a14:useLocalDpi xmlns:a14="http://schemas.microsoft.com/office/drawing/2010/main"/>
              </a:ext>
            </a:extLst>
          </a:blip>
          <a:srcRect t="8618" b="8725"/>
          <a:stretch>
            <a:fillRect/>
          </a:stretch>
        </p:blipFill>
        <p:spPr bwMode="auto">
          <a:xfrm>
            <a:off x="10803859" y="3562361"/>
            <a:ext cx="542438" cy="417441"/>
          </a:xfrm>
          <a:prstGeom prst="rect">
            <a:avLst/>
          </a:prstGeom>
          <a:noFill/>
          <a:ln>
            <a:noFill/>
          </a:ln>
        </p:spPr>
      </p:pic>
      <p:pic>
        <p:nvPicPr>
          <p:cNvPr id="43" name="図 42" descr="EmaxEVOlution">
            <a:extLst>
              <a:ext uri="{FF2B5EF4-FFF2-40B4-BE49-F238E27FC236}">
                <a16:creationId xmlns:a16="http://schemas.microsoft.com/office/drawing/2014/main" id="{66B6AD81-CAE1-D3B3-E067-C1866E8BF3E0}"/>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0653011" y="4656707"/>
            <a:ext cx="439952" cy="407960"/>
          </a:xfrm>
          <a:prstGeom prst="rect">
            <a:avLst/>
          </a:prstGeom>
          <a:noFill/>
          <a:ln>
            <a:noFill/>
          </a:ln>
        </p:spPr>
      </p:pic>
      <p:pic>
        <p:nvPicPr>
          <p:cNvPr id="45" name="図 44" descr="Game console remote control&#10;&#10;AI-generated content may contain errors.">
            <a:extLst>
              <a:ext uri="{FF2B5EF4-FFF2-40B4-BE49-F238E27FC236}">
                <a16:creationId xmlns:a16="http://schemas.microsoft.com/office/drawing/2014/main" id="{5364F6EA-8E78-D299-862A-3B65387D2868}"/>
              </a:ext>
            </a:extLst>
          </p:cNvPr>
          <p:cNvPicPr>
            <a:picLocks noChangeAspect="1"/>
          </p:cNvPicPr>
          <p:nvPr/>
        </p:nvPicPr>
        <p:blipFill>
          <a:blip r:embed="rId9" cstate="email">
            <a:extLst>
              <a:ext uri="{28A0092B-C50C-407E-A947-70E740481C1C}">
                <a14:useLocalDpi xmlns:a14="http://schemas.microsoft.com/office/drawing/2010/main"/>
              </a:ext>
            </a:extLst>
          </a:blip>
          <a:srcRect r="1175"/>
          <a:stretch>
            <a:fillRect/>
          </a:stretch>
        </p:blipFill>
        <p:spPr>
          <a:xfrm>
            <a:off x="9784142" y="3940185"/>
            <a:ext cx="490467" cy="429487"/>
          </a:xfrm>
          <a:prstGeom prst="rect">
            <a:avLst/>
          </a:prstGeom>
        </p:spPr>
      </p:pic>
      <p:pic>
        <p:nvPicPr>
          <p:cNvPr id="47" name="図 46" descr="Electronic devices placed on top of speakers&#10;&#10;AI-generated content may contain errors.">
            <a:extLst>
              <a:ext uri="{FF2B5EF4-FFF2-40B4-BE49-F238E27FC236}">
                <a16:creationId xmlns:a16="http://schemas.microsoft.com/office/drawing/2014/main" id="{A51DB118-224A-117B-3772-47FEBD11006E}"/>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10098154" y="5478503"/>
            <a:ext cx="776170" cy="1037730"/>
          </a:xfrm>
          <a:prstGeom prst="rect">
            <a:avLst/>
          </a:prstGeom>
        </p:spPr>
      </p:pic>
      <p:pic>
        <p:nvPicPr>
          <p:cNvPr id="49" name="図 48" descr="Images containing diagrams&#10;&#10;AI-generated content may contain errors.">
            <a:extLst>
              <a:ext uri="{FF2B5EF4-FFF2-40B4-BE49-F238E27FC236}">
                <a16:creationId xmlns:a16="http://schemas.microsoft.com/office/drawing/2014/main" id="{55EE7B43-DAFF-BE03-4243-9B761D9813E0}"/>
              </a:ext>
            </a:extLst>
          </p:cNvPr>
          <p:cNvPicPr>
            <a:picLocks noChangeAspect="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380982">
            <a:off x="10258933" y="5892529"/>
            <a:ext cx="1302780" cy="219474"/>
          </a:xfrm>
          <a:prstGeom prst="rect">
            <a:avLst/>
          </a:prstGeom>
        </p:spPr>
      </p:pic>
      <p:pic>
        <p:nvPicPr>
          <p:cNvPr id="10" name="図 9">
            <a:extLst>
              <a:ext uri="{FF2B5EF4-FFF2-40B4-BE49-F238E27FC236}">
                <a16:creationId xmlns:a16="http://schemas.microsoft.com/office/drawing/2014/main" id="{63B98FFB-1A96-927B-78BA-81955A9D6F01}"/>
              </a:ext>
            </a:extLst>
          </p:cNvPr>
          <p:cNvPicPr>
            <a:picLocks noChangeAspect="1"/>
          </p:cNvPicPr>
          <p:nvPr/>
        </p:nvPicPr>
        <p:blipFill>
          <a:blip r:embed="rId12" cstate="screen">
            <a:extLst>
              <a:ext uri="{28A0092B-C50C-407E-A947-70E740481C1C}">
                <a14:useLocalDpi xmlns:a14="http://schemas.microsoft.com/office/drawing/2010/main"/>
              </a:ext>
            </a:extLst>
          </a:blip>
          <a:srcRect b="9094"/>
          <a:stretch>
            <a:fillRect/>
          </a:stretch>
        </p:blipFill>
        <p:spPr>
          <a:xfrm>
            <a:off x="3121408" y="2325641"/>
            <a:ext cx="4624944" cy="4204366"/>
          </a:xfrm>
          <a:prstGeom prst="rect">
            <a:avLst/>
          </a:prstGeom>
        </p:spPr>
      </p:pic>
      <p:pic>
        <p:nvPicPr>
          <p:cNvPr id="14" name="図 13" descr="Images containing diagrams&#10;&#10;AI-generated content may contain errors.">
            <a:extLst>
              <a:ext uri="{FF2B5EF4-FFF2-40B4-BE49-F238E27FC236}">
                <a16:creationId xmlns:a16="http://schemas.microsoft.com/office/drawing/2014/main" id="{6F1ADB25-5583-48A8-BCD2-11E0CEE9BF5F}"/>
              </a:ext>
            </a:extLst>
          </p:cNvPr>
          <p:cNvPicPr>
            <a:picLocks noChangeAspect="1"/>
          </p:cNvPicPr>
          <p:nvPr/>
        </p:nvPicPr>
        <p:blipFill>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9133047">
            <a:off x="2163957" y="4455690"/>
            <a:ext cx="4353376" cy="733396"/>
          </a:xfrm>
          <a:prstGeom prst="rect">
            <a:avLst/>
          </a:prstGeom>
        </p:spPr>
      </p:pic>
      <p:pic>
        <p:nvPicPr>
          <p:cNvPr id="8" name="図 7">
            <a:extLst>
              <a:ext uri="{FF2B5EF4-FFF2-40B4-BE49-F238E27FC236}">
                <a16:creationId xmlns:a16="http://schemas.microsoft.com/office/drawing/2014/main" id="{C30ACD91-645C-B85A-DFE3-CDA11209B5B7}"/>
              </a:ext>
            </a:extLst>
          </p:cNvPr>
          <p:cNvPicPr>
            <a:picLocks noChangeAspect="1"/>
          </p:cNvPicPr>
          <p:nvPr/>
        </p:nvPicPr>
        <p:blipFill>
          <a:blip r:embed="rId14"/>
          <a:stretch>
            <a:fillRect/>
          </a:stretch>
        </p:blipFill>
        <p:spPr>
          <a:xfrm>
            <a:off x="72000" y="6246000"/>
            <a:ext cx="900000" cy="549474"/>
          </a:xfrm>
          <a:prstGeom prst="rect">
            <a:avLst/>
          </a:prstGeom>
        </p:spPr>
      </p:pic>
      <p:sp>
        <p:nvSpPr>
          <p:cNvPr id="6" name="スライド番号プレースホルダー 2">
            <a:extLst>
              <a:ext uri="{FF2B5EF4-FFF2-40B4-BE49-F238E27FC236}">
                <a16:creationId xmlns:a16="http://schemas.microsoft.com/office/drawing/2014/main" id="{0F03483C-5B6C-F542-7A08-7F283590B13F}"/>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10</a:t>
            </a:fld>
            <a:endParaRPr lang="en-US" altLang="ja-JP" noProof="0" dirty="0"/>
          </a:p>
        </p:txBody>
      </p:sp>
    </p:spTree>
    <p:extLst>
      <p:ext uri="{BB962C8B-B14F-4D97-AF65-F5344CB8AC3E}">
        <p14:creationId xmlns:p14="http://schemas.microsoft.com/office/powerpoint/2010/main" val="2495622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3C2DD9F-D2B3-42EE-8491-A364FC0D16A5}" type="slidenum">
              <a:rPr lang="en-US" altLang="ja-JP" noProof="0" smtClean="0"/>
              <a:pPr/>
              <a:t>11</a:t>
            </a:fld>
            <a:endParaRPr lang="en-US" altLang="ja-JP" noProof="0"/>
          </a:p>
        </p:txBody>
      </p:sp>
      <p:pic>
        <p:nvPicPr>
          <p:cNvPr id="6" name="図 5">
            <a:extLst>
              <a:ext uri="{FF2B5EF4-FFF2-40B4-BE49-F238E27FC236}">
                <a16:creationId xmlns:a16="http://schemas.microsoft.com/office/drawing/2014/main" id="{03771599-7ACA-5899-4CFF-BE41348CF0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0111" y="633480"/>
            <a:ext cx="10851777" cy="6104124"/>
          </a:xfrm>
          <a:prstGeom prst="rect">
            <a:avLst/>
          </a:prstGeom>
        </p:spPr>
      </p:pic>
      <p:pic>
        <p:nvPicPr>
          <p:cNvPr id="5" name="図 4">
            <a:extLst>
              <a:ext uri="{FF2B5EF4-FFF2-40B4-BE49-F238E27FC236}">
                <a16:creationId xmlns:a16="http://schemas.microsoft.com/office/drawing/2014/main" id="{C501564B-1C84-3E5A-3AF7-1EBE9129882D}"/>
              </a:ext>
            </a:extLst>
          </p:cNvPr>
          <p:cNvPicPr>
            <a:picLocks noChangeAspect="1"/>
          </p:cNvPicPr>
          <p:nvPr/>
        </p:nvPicPr>
        <p:blipFill>
          <a:blip r:embed="rId3"/>
          <a:stretch>
            <a:fillRect/>
          </a:stretch>
        </p:blipFill>
        <p:spPr>
          <a:xfrm>
            <a:off x="72000" y="6246000"/>
            <a:ext cx="900000" cy="549474"/>
          </a:xfrm>
          <a:prstGeom prst="rect">
            <a:avLst/>
          </a:prstGeom>
        </p:spPr>
      </p:pic>
      <p:sp>
        <p:nvSpPr>
          <p:cNvPr id="7" name="テキスト ボックス 6">
            <a:extLst>
              <a:ext uri="{FF2B5EF4-FFF2-40B4-BE49-F238E27FC236}">
                <a16:creationId xmlns:a16="http://schemas.microsoft.com/office/drawing/2014/main" id="{1E6137BC-3793-5404-A10A-C3F58B79ED66}"/>
              </a:ext>
            </a:extLst>
          </p:cNvPr>
          <p:cNvSpPr txBox="1"/>
          <p:nvPr/>
        </p:nvSpPr>
        <p:spPr>
          <a:xfrm>
            <a:off x="4978398" y="3873500"/>
            <a:ext cx="2235201" cy="646331"/>
          </a:xfrm>
          <a:prstGeom prst="rect">
            <a:avLst/>
          </a:prstGeom>
          <a:solidFill>
            <a:srgbClr val="414B54"/>
          </a:solidFill>
        </p:spPr>
        <p:txBody>
          <a:bodyPr wrap="square" rtlCol="0">
            <a:spAutoFit/>
          </a:bodyPr>
          <a:lstStyle/>
          <a:p>
            <a:pPr algn="ctr"/>
            <a:r>
              <a:rPr kumimoji="1" lang="en-US" altLang="ja-JP" sz="3600" dirty="0">
                <a:solidFill>
                  <a:schemeClr val="bg1"/>
                </a:solidFill>
                <a:latin typeface="Meiryo UI" panose="020B0604030504040204" pitchFamily="50" charset="-128"/>
                <a:ea typeface="Meiryo UI" panose="020B0604030504040204" pitchFamily="50" charset="-128"/>
              </a:rPr>
              <a:t>Features</a:t>
            </a:r>
            <a:endParaRPr kumimoji="1" lang="ja-JP" altLang="en-US" sz="3600"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40102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174369-9B03-4DF8-AF0F-02D7B3C7489E}"/>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lang="en" altLang="en-US" b="1" dirty="0"/>
              <a:t>Features: Controller</a:t>
            </a:r>
            <a:endParaRPr kumimoji="1" lang="ja-JP" altLang="en-US" b="1" dirty="0"/>
          </a:p>
        </p:txBody>
      </p:sp>
      <p:sp>
        <p:nvSpPr>
          <p:cNvPr id="3" name="コンテンツ プレースホルダー 2">
            <a:extLst>
              <a:ext uri="{FF2B5EF4-FFF2-40B4-BE49-F238E27FC236}">
                <a16:creationId xmlns:a16="http://schemas.microsoft.com/office/drawing/2014/main" id="{FBB084D0-6469-2486-C227-E4A7F228C8A8}"/>
              </a:ext>
            </a:extLst>
          </p:cNvPr>
          <p:cNvSpPr>
            <a:spLocks noGrp="1"/>
          </p:cNvSpPr>
          <p:nvPr>
            <p:ph idx="1"/>
          </p:nvPr>
        </p:nvSpPr>
        <p:spPr>
          <a:xfrm>
            <a:off x="663589" y="769849"/>
            <a:ext cx="10900920" cy="5875568"/>
          </a:xfrm>
        </p:spPr>
        <p:txBody>
          <a:bodyPr>
            <a:normAutofit/>
          </a:bodyPr>
          <a:lstStyle/>
          <a:p>
            <a:r>
              <a:rPr kumimoji="1" lang="en" altLang="en-US"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 </a:t>
            </a:r>
            <a:r>
              <a:rPr kumimoji="1" lang="en" altLang="en-US" dirty="0">
                <a:latin typeface="Meiryo UI" panose="020B0604030504040204" pitchFamily="50" charset="-128"/>
                <a:ea typeface="Meiryo UI" panose="020B0604030504040204" pitchFamily="50" charset="-128"/>
              </a:rPr>
              <a:t>Can be placed vertically or horizontally</a:t>
            </a:r>
            <a:endParaRPr kumimoji="1" lang="en-US" altLang="ja-JP" dirty="0">
              <a:latin typeface="Meiryo UI" panose="020B0604030504040204" pitchFamily="50" charset="-128"/>
              <a:ea typeface="Meiryo UI" panose="020B0604030504040204" pitchFamily="50" charset="-128"/>
            </a:endParaRPr>
          </a:p>
          <a:p>
            <a:pPr lvl="1"/>
            <a:r>
              <a:rPr lang="en-US" altLang="ja-JP" sz="2000" dirty="0">
                <a:latin typeface="Meiryo UI" panose="020B0604030504040204" pitchFamily="50" charset="-128"/>
                <a:ea typeface="Meiryo UI" panose="020B0604030504040204" pitchFamily="50" charset="-128"/>
              </a:rPr>
              <a:t>The controller can be set up vertically or in either of two</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horizontal orientations to suit the</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installation space and layout. The display orientation can also be adjusted.</a:t>
            </a:r>
          </a:p>
          <a:p>
            <a:pPr lvl="1"/>
            <a:endParaRPr lang="en-US" altLang="ja-JP" sz="2000" dirty="0">
              <a:latin typeface="Meiryo UI" panose="020B0604030504040204" pitchFamily="50" charset="-128"/>
              <a:ea typeface="Meiryo UI" panose="020B0604030504040204" pitchFamily="50" charset="-128"/>
            </a:endParaRPr>
          </a:p>
          <a:p>
            <a:r>
              <a:rPr kumimoji="1" lang="en" altLang="en-US" dirty="0">
                <a:latin typeface="Meiryo UI" panose="020B0604030504040204" pitchFamily="50" charset="-128"/>
                <a:ea typeface="Meiryo UI" panose="020B0604030504040204" pitchFamily="50" charset="-128"/>
              </a:rPr>
              <a:t>• Lightweight body</a:t>
            </a:r>
            <a:endParaRPr kumimoji="1" lang="en-US" altLang="ja-JP" dirty="0">
              <a:latin typeface="Meiryo UI" panose="020B0604030504040204" pitchFamily="50" charset="-128"/>
              <a:ea typeface="Meiryo UI" panose="020B0604030504040204" pitchFamily="50" charset="-128"/>
            </a:endParaRPr>
          </a:p>
          <a:p>
            <a:pPr lvl="1"/>
            <a:r>
              <a:rPr lang="en-US" altLang="ja-JP" sz="2000" dirty="0">
                <a:latin typeface="Meiryo UI" panose="020B0604030504040204" pitchFamily="50" charset="-128"/>
                <a:ea typeface="Meiryo UI" panose="020B0604030504040204" pitchFamily="50" charset="-128"/>
              </a:rPr>
              <a:t>The controller weighs just 1.25 kg, a reduction of more than 50% from the previous model. The packaging box's volume and weight have likewise been cut by more than 50%.</a:t>
            </a:r>
          </a:p>
          <a:p>
            <a:pPr lvl="1"/>
            <a:endParaRPr lang="en-US" altLang="ja-JP" sz="2000" dirty="0">
              <a:latin typeface="Meiryo UI" panose="020B0604030504040204" pitchFamily="50" charset="-128"/>
              <a:ea typeface="Meiryo UI" panose="020B0604030504040204" pitchFamily="50" charset="-128"/>
            </a:endParaRPr>
          </a:p>
          <a:p>
            <a:r>
              <a:rPr lang="en" altLang="en-US" dirty="0">
                <a:latin typeface="Meiryo UI" panose="020B0604030504040204" pitchFamily="50" charset="-128"/>
                <a:ea typeface="Meiryo UI" panose="020B0604030504040204" pitchFamily="50" charset="-128"/>
              </a:rPr>
              <a:t>• Can connect two handpieces</a:t>
            </a:r>
            <a:endParaRPr lang="en-US" altLang="ja-JP" dirty="0">
              <a:latin typeface="Meiryo UI" panose="020B0604030504040204" pitchFamily="50" charset="-128"/>
              <a:ea typeface="Meiryo UI" panose="020B0604030504040204" pitchFamily="50" charset="-128"/>
            </a:endParaRPr>
          </a:p>
          <a:p>
            <a:pPr lvl="1"/>
            <a:r>
              <a:rPr lang="en-US" altLang="ja-JP" sz="2000" dirty="0">
                <a:latin typeface="Meiryo UI" panose="020B0604030504040204" pitchFamily="50" charset="-128"/>
                <a:ea typeface="Meiryo UI" panose="020B0604030504040204" pitchFamily="50" charset="-128"/>
              </a:rPr>
              <a:t>Two handpiece sets can be connected at once (simultaneous use of both is not supported). Switching channels according to the task makes work more efficient.</a:t>
            </a:r>
          </a:p>
          <a:p>
            <a:pPr lvl="1"/>
            <a:endParaRPr lang="en-US" altLang="ja-JP" sz="2000" dirty="0">
              <a:latin typeface="Meiryo UI" panose="020B0604030504040204" pitchFamily="50" charset="-128"/>
              <a:ea typeface="Meiryo UI" panose="020B0604030504040204" pitchFamily="50" charset="-128"/>
            </a:endParaRPr>
          </a:p>
          <a:p>
            <a:r>
              <a:rPr lang="en" altLang="en-US" dirty="0">
                <a:latin typeface="Meiryo UI" panose="020B0604030504040204" pitchFamily="50" charset="-128"/>
                <a:ea typeface="Meiryo UI" panose="020B0604030504040204" pitchFamily="50" charset="-128"/>
              </a:rPr>
              <a:t>• </a:t>
            </a:r>
            <a:r>
              <a:rPr lang="en-US" altLang="en-US" dirty="0">
                <a:latin typeface="Meiryo UI" panose="020B0604030504040204" pitchFamily="50" charset="-128"/>
                <a:ea typeface="Meiryo UI" panose="020B0604030504040204" pitchFamily="50" charset="-128"/>
              </a:rPr>
              <a:t>Compatible with Espert 500 and Emax EVOlution motors</a:t>
            </a:r>
            <a:endParaRPr lang="en-US" altLang="ja-JP" dirty="0">
              <a:latin typeface="Meiryo UI" panose="020B0604030504040204" pitchFamily="50" charset="-128"/>
              <a:ea typeface="Meiryo UI" panose="020B0604030504040204" pitchFamily="50" charset="-128"/>
            </a:endParaRPr>
          </a:p>
          <a:p>
            <a:pPr lvl="1"/>
            <a:r>
              <a:rPr kumimoji="1" lang="en" altLang="ja-JP" sz="2000" dirty="0">
                <a:latin typeface="Meiryo UI" panose="020B0604030504040204" pitchFamily="50" charset="-128"/>
                <a:ea typeface="Meiryo UI" panose="020B0604030504040204" pitchFamily="50" charset="-128"/>
              </a:rPr>
              <a:t>All E</a:t>
            </a:r>
            <a:r>
              <a:rPr lang="en" altLang="ja-JP" sz="2000" dirty="0">
                <a:latin typeface="Meiryo UI" panose="020B0604030504040204" pitchFamily="50" charset="-128"/>
                <a:ea typeface="Meiryo UI" panose="020B0604030504040204" pitchFamily="50" charset="-128"/>
              </a:rPr>
              <a:t>spert 500</a:t>
            </a:r>
            <a:r>
              <a:rPr kumimoji="1" lang="en" altLang="ja-JP" sz="2000" dirty="0">
                <a:latin typeface="Meiryo UI" panose="020B0604030504040204" pitchFamily="50" charset="-128"/>
                <a:ea typeface="Meiryo UI" panose="020B0604030504040204" pitchFamily="50" charset="-128"/>
              </a:rPr>
              <a:t> and Emax EVOlution motors can be used.</a:t>
            </a:r>
            <a:endParaRPr kumimoji="1" lang="en-US" altLang="ja-JP" sz="2000" dirty="0">
              <a:latin typeface="Meiryo UI" panose="020B0604030504040204" pitchFamily="50" charset="-128"/>
              <a:ea typeface="Meiryo UI" panose="020B0604030504040204" pitchFamily="50" charset="-128"/>
            </a:endParaRPr>
          </a:p>
          <a:p>
            <a:pPr lvl="1"/>
            <a:endParaRPr kumimoji="1" lang="ja-JP" altLang="en-US" dirty="0">
              <a:solidFill>
                <a:schemeClr val="bg1"/>
              </a:solidFill>
              <a:effectLst>
                <a:outerShdw blurRad="38100" dist="38100" dir="2700000" algn="tl">
                  <a:srgbClr val="000000">
                    <a:alpha val="43137"/>
                  </a:srgbClr>
                </a:outerShdw>
              </a:effectLst>
            </a:endParaRPr>
          </a:p>
        </p:txBody>
      </p:sp>
      <p:pic>
        <p:nvPicPr>
          <p:cNvPr id="14" name="図 13">
            <a:extLst>
              <a:ext uri="{FF2B5EF4-FFF2-40B4-BE49-F238E27FC236}">
                <a16:creationId xmlns:a16="http://schemas.microsoft.com/office/drawing/2014/main" id="{CC6DE0C8-DBF2-6D45-F34C-61DB48240531}"/>
              </a:ext>
            </a:extLst>
          </p:cNvPr>
          <p:cNvPicPr>
            <a:picLocks noChangeAspect="1"/>
          </p:cNvPicPr>
          <p:nvPr/>
        </p:nvPicPr>
        <p:blipFill>
          <a:blip r:embed="rId3" cstate="screen">
            <a:extLst>
              <a:ext uri="{28A0092B-C50C-407E-A947-70E740481C1C}">
                <a14:useLocalDpi xmlns:a14="http://schemas.microsoft.com/office/drawing/2010/main"/>
              </a:ext>
            </a:extLst>
          </a:blip>
          <a:srcRect l="67177" t="3474" r="2936"/>
          <a:stretch>
            <a:fillRect/>
          </a:stretch>
        </p:blipFill>
        <p:spPr>
          <a:xfrm>
            <a:off x="11510382" y="1266977"/>
            <a:ext cx="609618" cy="1211021"/>
          </a:xfrm>
          <a:prstGeom prst="rect">
            <a:avLst/>
          </a:prstGeom>
        </p:spPr>
      </p:pic>
      <p:pic>
        <p:nvPicPr>
          <p:cNvPr id="5" name="図 4">
            <a:extLst>
              <a:ext uri="{FF2B5EF4-FFF2-40B4-BE49-F238E27FC236}">
                <a16:creationId xmlns:a16="http://schemas.microsoft.com/office/drawing/2014/main" id="{1605841F-2A7E-9A32-1178-F8834F5D9C08}"/>
              </a:ext>
            </a:extLst>
          </p:cNvPr>
          <p:cNvPicPr>
            <a:picLocks noChangeAspect="1"/>
          </p:cNvPicPr>
          <p:nvPr/>
        </p:nvPicPr>
        <p:blipFill>
          <a:blip r:embed="rId4"/>
          <a:stretch>
            <a:fillRect/>
          </a:stretch>
        </p:blipFill>
        <p:spPr>
          <a:xfrm>
            <a:off x="72000" y="6246000"/>
            <a:ext cx="900000" cy="549474"/>
          </a:xfrm>
          <a:prstGeom prst="rect">
            <a:avLst/>
          </a:prstGeom>
        </p:spPr>
      </p:pic>
      <p:pic>
        <p:nvPicPr>
          <p:cNvPr id="6" name="図 5">
            <a:extLst>
              <a:ext uri="{FF2B5EF4-FFF2-40B4-BE49-F238E27FC236}">
                <a16:creationId xmlns:a16="http://schemas.microsoft.com/office/drawing/2014/main" id="{8A045C8C-7464-65DE-61E1-BC0420EABC29}"/>
              </a:ext>
            </a:extLst>
          </p:cNvPr>
          <p:cNvPicPr>
            <a:picLocks noChangeAspect="1"/>
          </p:cNvPicPr>
          <p:nvPr/>
        </p:nvPicPr>
        <p:blipFill>
          <a:blip r:embed="rId5" cstate="screen">
            <a:extLst>
              <a:ext uri="{28A0092B-C50C-407E-A947-70E740481C1C}">
                <a14:useLocalDpi xmlns:a14="http://schemas.microsoft.com/office/drawing/2010/main"/>
              </a:ext>
            </a:extLst>
          </a:blip>
          <a:srcRect l="18327" t="47351" r="10918" b="11191"/>
          <a:stretch>
            <a:fillRect/>
          </a:stretch>
        </p:blipFill>
        <p:spPr>
          <a:xfrm>
            <a:off x="9003827" y="1841905"/>
            <a:ext cx="1171198" cy="686242"/>
          </a:xfrm>
          <a:prstGeom prst="rect">
            <a:avLst/>
          </a:prstGeom>
        </p:spPr>
      </p:pic>
      <p:pic>
        <p:nvPicPr>
          <p:cNvPr id="7" name="図 6">
            <a:extLst>
              <a:ext uri="{FF2B5EF4-FFF2-40B4-BE49-F238E27FC236}">
                <a16:creationId xmlns:a16="http://schemas.microsoft.com/office/drawing/2014/main" id="{6C9096F7-B2ED-AEC0-8A8B-7762CCD0B6F5}"/>
              </a:ext>
            </a:extLst>
          </p:cNvPr>
          <p:cNvPicPr>
            <a:picLocks noChangeAspect="1"/>
          </p:cNvPicPr>
          <p:nvPr/>
        </p:nvPicPr>
        <p:blipFill>
          <a:blip r:embed="rId5" cstate="screen">
            <a:extLst>
              <a:ext uri="{28A0092B-C50C-407E-A947-70E740481C1C}">
                <a14:useLocalDpi xmlns:a14="http://schemas.microsoft.com/office/drawing/2010/main"/>
              </a:ext>
            </a:extLst>
          </a:blip>
          <a:srcRect l="18327" t="47351" r="10918" b="11191"/>
          <a:stretch>
            <a:fillRect/>
          </a:stretch>
        </p:blipFill>
        <p:spPr>
          <a:xfrm flipH="1">
            <a:off x="10283409" y="1837147"/>
            <a:ext cx="1179318" cy="691000"/>
          </a:xfrm>
          <a:prstGeom prst="rect">
            <a:avLst/>
          </a:prstGeom>
        </p:spPr>
      </p:pic>
      <p:pic>
        <p:nvPicPr>
          <p:cNvPr id="8" name="図 7">
            <a:extLst>
              <a:ext uri="{FF2B5EF4-FFF2-40B4-BE49-F238E27FC236}">
                <a16:creationId xmlns:a16="http://schemas.microsoft.com/office/drawing/2014/main" id="{4200C422-14B1-7B56-5BCF-2CA48DD5E1FA}"/>
              </a:ext>
            </a:extLst>
          </p:cNvPr>
          <p:cNvPicPr>
            <a:picLocks noChangeAspect="1"/>
          </p:cNvPicPr>
          <p:nvPr/>
        </p:nvPicPr>
        <p:blipFill>
          <a:blip r:embed="rId6"/>
          <a:stretch>
            <a:fillRect/>
          </a:stretch>
        </p:blipFill>
        <p:spPr>
          <a:xfrm>
            <a:off x="6942666" y="5979654"/>
            <a:ext cx="4756947" cy="897835"/>
          </a:xfrm>
          <a:prstGeom prst="rect">
            <a:avLst/>
          </a:prstGeom>
        </p:spPr>
      </p:pic>
      <p:sp>
        <p:nvSpPr>
          <p:cNvPr id="4" name="スライド番号プレースホルダー 2">
            <a:extLst>
              <a:ext uri="{FF2B5EF4-FFF2-40B4-BE49-F238E27FC236}">
                <a16:creationId xmlns:a16="http://schemas.microsoft.com/office/drawing/2014/main" id="{797DE1C2-0AAB-8DBC-B489-F12236152CB5}"/>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12</a:t>
            </a:fld>
            <a:endParaRPr lang="en-US" altLang="ja-JP" noProof="0" dirty="0"/>
          </a:p>
        </p:txBody>
      </p:sp>
    </p:spTree>
    <p:extLst>
      <p:ext uri="{BB962C8B-B14F-4D97-AF65-F5344CB8AC3E}">
        <p14:creationId xmlns:p14="http://schemas.microsoft.com/office/powerpoint/2010/main" val="1640796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0A188-66CA-CAA9-9B09-A2C85DB0FE9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E209C23-1FA7-3529-E89A-9BE4C9091C87}"/>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lang="en" altLang="en-US" b="1" dirty="0"/>
              <a:t>Features: Controller</a:t>
            </a:r>
            <a:endParaRPr kumimoji="1" lang="ja-JP" altLang="en-US" b="1" dirty="0"/>
          </a:p>
        </p:txBody>
      </p:sp>
      <p:sp>
        <p:nvSpPr>
          <p:cNvPr id="3" name="コンテンツ プレースホルダー 2">
            <a:extLst>
              <a:ext uri="{FF2B5EF4-FFF2-40B4-BE49-F238E27FC236}">
                <a16:creationId xmlns:a16="http://schemas.microsoft.com/office/drawing/2014/main" id="{527BDF70-BB06-37EC-C710-652C7A886D8A}"/>
              </a:ext>
            </a:extLst>
          </p:cNvPr>
          <p:cNvSpPr>
            <a:spLocks noGrp="1"/>
          </p:cNvSpPr>
          <p:nvPr>
            <p:ph idx="1"/>
          </p:nvPr>
        </p:nvSpPr>
        <p:spPr>
          <a:xfrm>
            <a:off x="664159" y="839905"/>
            <a:ext cx="11439041" cy="5568095"/>
          </a:xfrm>
        </p:spPr>
        <p:txBody>
          <a:bodyPr>
            <a:normAutofit fontScale="85000" lnSpcReduction="20000"/>
          </a:bodyPr>
          <a:lstStyle/>
          <a:p>
            <a:r>
              <a:rPr lang="en" altLang="en-US" sz="2800" dirty="0">
                <a:latin typeface="Meiryo UI" panose="020B0604030504040204" pitchFamily="50" charset="-128"/>
                <a:ea typeface="Meiryo UI" panose="020B0604030504040204" pitchFamily="50" charset="-128"/>
              </a:rPr>
              <a:t>• </a:t>
            </a:r>
            <a:r>
              <a:rPr lang="en-US" altLang="en-US" sz="2800" dirty="0">
                <a:latin typeface="Meiryo UI" panose="020B0604030504040204" pitchFamily="50" charset="-128"/>
                <a:ea typeface="Meiryo UI" panose="020B0604030504040204" pitchFamily="50" charset="-128"/>
              </a:rPr>
              <a:t>L</a:t>
            </a:r>
            <a:r>
              <a:rPr lang="en-US" altLang="en-US" sz="2600" dirty="0">
                <a:latin typeface="Meiryo UI" panose="020B0604030504040204" pitchFamily="50" charset="-128"/>
                <a:ea typeface="Meiryo UI" panose="020B0604030504040204" pitchFamily="50" charset="-128"/>
              </a:rPr>
              <a:t>oad visualization via the load meter</a:t>
            </a:r>
            <a:endParaRPr lang="en-US" altLang="ja-JP" sz="2600" dirty="0">
              <a:latin typeface="Meiryo UI" panose="020B0604030504040204" pitchFamily="50" charset="-128"/>
              <a:ea typeface="Meiryo UI" panose="020B0604030504040204" pitchFamily="50" charset="-128"/>
            </a:endParaRPr>
          </a:p>
          <a:p>
            <a:pPr lvl="1">
              <a:lnSpc>
                <a:spcPct val="100000"/>
              </a:lnSpc>
              <a:spcBef>
                <a:spcPts val="0"/>
              </a:spcBef>
            </a:pPr>
            <a:r>
              <a:rPr lang="en-US" altLang="ja-JP" sz="2200" dirty="0">
                <a:latin typeface="Meiryo UI" panose="020B0604030504040204" pitchFamily="50" charset="-128"/>
                <a:ea typeface="Meiryo UI" panose="020B0604030504040204" pitchFamily="50" charset="-128"/>
              </a:rPr>
              <a:t>A built-in LOAD meter displays the current load condition. </a:t>
            </a:r>
          </a:p>
          <a:p>
            <a:pPr lvl="1">
              <a:lnSpc>
                <a:spcPct val="100000"/>
              </a:lnSpc>
              <a:spcBef>
                <a:spcPts val="0"/>
              </a:spcBef>
            </a:pPr>
            <a:r>
              <a:rPr lang="en-US" altLang="ja-JP" sz="2200" dirty="0">
                <a:latin typeface="Meiryo UI" panose="020B0604030504040204" pitchFamily="50" charset="-128"/>
                <a:ea typeface="Meiryo UI" panose="020B0604030504040204" pitchFamily="50" charset="-128"/>
              </a:rPr>
              <a:t>Making the load ratio visible helps standardize work procedures.</a:t>
            </a:r>
            <a:br>
              <a:rPr lang="en-US" altLang="ja-JP" sz="2000" dirty="0">
                <a:latin typeface="Meiryo UI" panose="020B0604030504040204" pitchFamily="50" charset="-128"/>
                <a:ea typeface="Meiryo UI" panose="020B0604030504040204" pitchFamily="50" charset="-128"/>
              </a:rPr>
            </a:br>
            <a:r>
              <a:rPr lang="en-US" altLang="ja-JP" sz="1600" dirty="0">
                <a:latin typeface="Meiryo UI" panose="020B0604030504040204" pitchFamily="50" charset="-128"/>
                <a:ea typeface="Meiryo UI" panose="020B0604030504040204" pitchFamily="50" charset="-128"/>
              </a:rPr>
              <a:t>*The meter's display changes depending on the motor connected, allowing for more reliable visualization.</a:t>
            </a:r>
          </a:p>
          <a:p>
            <a:pPr lvl="1">
              <a:lnSpc>
                <a:spcPct val="100000"/>
              </a:lnSpc>
              <a:spcBef>
                <a:spcPts val="0"/>
              </a:spcBef>
            </a:pPr>
            <a:endParaRPr lang="en-US" altLang="ja-JP" sz="1600" dirty="0">
              <a:latin typeface="Meiryo UI" panose="020B0604030504040204" pitchFamily="50" charset="-128"/>
              <a:ea typeface="Meiryo UI" panose="020B0604030504040204" pitchFamily="50" charset="-128"/>
            </a:endParaRPr>
          </a:p>
          <a:p>
            <a:r>
              <a:rPr lang="en" altLang="en-US" sz="2600" dirty="0">
                <a:latin typeface="Meiryo UI" panose="020B0604030504040204" pitchFamily="50" charset="-128"/>
                <a:ea typeface="Meiryo UI" panose="020B0604030504040204" pitchFamily="50" charset="-128"/>
              </a:rPr>
              <a:t>• </a:t>
            </a:r>
            <a:r>
              <a:rPr lang="en-US" altLang="en-US" sz="2600" dirty="0">
                <a:latin typeface="Meiryo UI" panose="020B0604030504040204" pitchFamily="50" charset="-128"/>
                <a:ea typeface="Meiryo UI" panose="020B0604030504040204" pitchFamily="50" charset="-128"/>
              </a:rPr>
              <a:t>Rotation speed display and control increments</a:t>
            </a:r>
            <a:endParaRPr lang="en-US" altLang="ja-JP" sz="2600" dirty="0">
              <a:latin typeface="Meiryo UI" panose="020B0604030504040204" pitchFamily="50" charset="-128"/>
              <a:ea typeface="Meiryo UI" panose="020B0604030504040204" pitchFamily="50" charset="-128"/>
            </a:endParaRPr>
          </a:p>
          <a:p>
            <a:pPr marL="457200">
              <a:lnSpc>
                <a:spcPct val="100000"/>
              </a:lnSpc>
              <a:spcBef>
                <a:spcPts val="0"/>
              </a:spcBef>
            </a:pPr>
            <a:r>
              <a:rPr lang="en-US" altLang="en-US" sz="2200" dirty="0">
                <a:latin typeface="Meiryo UI" panose="020B0604030504040204" pitchFamily="50" charset="-128"/>
                <a:ea typeface="Meiryo UI" panose="020B0604030504040204" pitchFamily="50" charset="-128"/>
              </a:rPr>
              <a:t>A 5-digit rotation speed display. Motors rated at 50,000 min</a:t>
            </a:r>
            <a:r>
              <a:rPr lang="en-US" altLang="en-US" sz="2200" baseline="30000" dirty="0">
                <a:latin typeface="Meiryo UI" panose="020B0604030504040204" pitchFamily="50" charset="-128"/>
                <a:ea typeface="Meiryo UI" panose="020B0604030504040204" pitchFamily="50" charset="-128"/>
              </a:rPr>
              <a:t>-1</a:t>
            </a:r>
            <a:r>
              <a:rPr lang="en-US" altLang="en-US" sz="2200" dirty="0">
                <a:latin typeface="Meiryo UI" panose="020B0604030504040204" pitchFamily="50" charset="-128"/>
                <a:ea typeface="Meiryo UI" panose="020B0604030504040204" pitchFamily="50" charset="-128"/>
              </a:rPr>
              <a:t> or below are controlled in increments of 200 min</a:t>
            </a:r>
            <a:r>
              <a:rPr lang="en-US" altLang="en-US" sz="2200" baseline="30000" dirty="0">
                <a:latin typeface="Meiryo UI" panose="020B0604030504040204" pitchFamily="50" charset="-128"/>
                <a:ea typeface="Meiryo UI" panose="020B0604030504040204" pitchFamily="50" charset="-128"/>
              </a:rPr>
              <a:t>-1</a:t>
            </a:r>
            <a:r>
              <a:rPr lang="en-US" altLang="en-US" sz="2200" dirty="0">
                <a:latin typeface="Meiryo UI" panose="020B0604030504040204" pitchFamily="50" charset="-128"/>
                <a:ea typeface="Meiryo UI" panose="020B0604030504040204" pitchFamily="50" charset="-128"/>
              </a:rPr>
              <a:t>; the 80,000 min</a:t>
            </a:r>
            <a:r>
              <a:rPr lang="en-US" altLang="en-US" sz="2200" baseline="30000" dirty="0">
                <a:latin typeface="Meiryo UI" panose="020B0604030504040204" pitchFamily="50" charset="-128"/>
                <a:ea typeface="Meiryo UI" panose="020B0604030504040204" pitchFamily="50" charset="-128"/>
              </a:rPr>
              <a:t>-1</a:t>
            </a:r>
            <a:r>
              <a:rPr lang="en-US" altLang="en-US" sz="2200" dirty="0">
                <a:latin typeface="Meiryo UI" panose="020B0604030504040204" pitchFamily="50" charset="-128"/>
                <a:ea typeface="Meiryo UI" panose="020B0604030504040204" pitchFamily="50" charset="-128"/>
              </a:rPr>
              <a:t> motor is controlled in increments of 500 min</a:t>
            </a:r>
            <a:r>
              <a:rPr lang="en-US" altLang="en-US" sz="2200" baseline="30000" dirty="0">
                <a:latin typeface="Meiryo UI" panose="020B0604030504040204" pitchFamily="50" charset="-128"/>
                <a:ea typeface="Meiryo UI" panose="020B0604030504040204" pitchFamily="50" charset="-128"/>
              </a:rPr>
              <a:t>-1</a:t>
            </a:r>
            <a:r>
              <a:rPr lang="en-US" altLang="en-US" sz="2200" dirty="0">
                <a:latin typeface="Meiryo UI" panose="020B0604030504040204" pitchFamily="50" charset="-128"/>
                <a:ea typeface="Meiryo UI" panose="020B0604030504040204" pitchFamily="50" charset="-128"/>
              </a:rPr>
              <a:t>.</a:t>
            </a:r>
          </a:p>
          <a:p>
            <a:pPr marL="457200">
              <a:lnSpc>
                <a:spcPct val="100000"/>
              </a:lnSpc>
              <a:spcBef>
                <a:spcPts val="0"/>
              </a:spcBef>
            </a:pPr>
            <a:endParaRPr lang="en-US" altLang="en-US" sz="2200" dirty="0">
              <a:latin typeface="Meiryo UI" panose="020B0604030504040204" pitchFamily="50" charset="-128"/>
              <a:ea typeface="Meiryo UI" panose="020B0604030504040204" pitchFamily="50" charset="-128"/>
            </a:endParaRPr>
          </a:p>
          <a:p>
            <a:pPr>
              <a:lnSpc>
                <a:spcPct val="100000"/>
              </a:lnSpc>
              <a:spcBef>
                <a:spcPts val="600"/>
              </a:spcBef>
            </a:pPr>
            <a:r>
              <a:rPr lang="en" altLang="en-US" sz="2600" dirty="0">
                <a:latin typeface="Meiryo UI" panose="020B0604030504040204" pitchFamily="50" charset="-128"/>
                <a:ea typeface="Meiryo UI" panose="020B0604030504040204" pitchFamily="50" charset="-128"/>
              </a:rPr>
              <a:t>• Various convenience features</a:t>
            </a:r>
            <a:endParaRPr lang="en-US" altLang="ja-JP" sz="2600" dirty="0">
              <a:latin typeface="Meiryo UI" panose="020B0604030504040204" pitchFamily="50" charset="-128"/>
              <a:ea typeface="Meiryo UI" panose="020B0604030504040204" pitchFamily="50" charset="-128"/>
            </a:endParaRPr>
          </a:p>
          <a:p>
            <a:pPr lvl="1">
              <a:lnSpc>
                <a:spcPct val="100000"/>
              </a:lnSpc>
            </a:pPr>
            <a:r>
              <a:rPr lang="en" altLang="en-US" sz="2200" dirty="0">
                <a:latin typeface="Meiryo UI" panose="020B0604030504040204" pitchFamily="50" charset="-128"/>
                <a:ea typeface="Meiryo UI" panose="020B0604030504040204" pitchFamily="50" charset="-128"/>
              </a:rPr>
              <a:t>Features such as auto-cruise and rotation speed memory are retained from previous models.</a:t>
            </a:r>
          </a:p>
          <a:p>
            <a:pPr lvl="1">
              <a:lnSpc>
                <a:spcPct val="100000"/>
              </a:lnSpc>
            </a:pPr>
            <a:endParaRPr lang="en-US" altLang="ja-JP" sz="2200" dirty="0">
              <a:latin typeface="Meiryo UI" panose="020B0604030504040204" pitchFamily="50" charset="-128"/>
              <a:ea typeface="Meiryo UI" panose="020B0604030504040204" pitchFamily="50" charset="-128"/>
            </a:endParaRPr>
          </a:p>
          <a:p>
            <a:r>
              <a:rPr lang="en" altLang="en-US" sz="2600" dirty="0">
                <a:latin typeface="Meiryo UI" panose="020B0604030504040204" pitchFamily="50" charset="-128"/>
                <a:ea typeface="Meiryo UI" panose="020B0604030504040204" pitchFamily="50" charset="-128"/>
              </a:rPr>
              <a:t>• Enhancement of various safety features</a:t>
            </a:r>
            <a:endParaRPr lang="en-US" altLang="ja-JP" sz="2600" dirty="0">
              <a:latin typeface="Meiryo UI" panose="020B0604030504040204" pitchFamily="50" charset="-128"/>
              <a:ea typeface="Meiryo UI" panose="020B0604030504040204" pitchFamily="50" charset="-128"/>
            </a:endParaRPr>
          </a:p>
          <a:p>
            <a:pPr lvl="1"/>
            <a:r>
              <a:rPr lang="en" altLang="ja-JP" sz="2200" dirty="0">
                <a:latin typeface="Meiryo UI" panose="020B0604030504040204" pitchFamily="50" charset="-128"/>
                <a:ea typeface="Meiryo UI" panose="020B0604030504040204" pitchFamily="50" charset="-128"/>
              </a:rPr>
              <a:t>Equipped with safety features such as overheating protection, a load warning sound, and acceleration selection. Extensive safeguards </a:t>
            </a:r>
            <a:r>
              <a:rPr lang="en" altLang="en-US" sz="2200" dirty="0">
                <a:latin typeface="Meiryo UI" panose="020B0604030504040204" pitchFamily="50" charset="-128"/>
                <a:ea typeface="Meiryo UI" panose="020B0604030504040204" pitchFamily="50" charset="-128"/>
              </a:rPr>
              <a:t>prevent accidental high-speed rotation when the power is turned on or when a motor is connected.</a:t>
            </a:r>
            <a:endParaRPr lang="en-US" altLang="ja-JP" sz="2200" dirty="0">
              <a:latin typeface="Meiryo UI" panose="020B0604030504040204" pitchFamily="50" charset="-128"/>
              <a:ea typeface="Meiryo UI" panose="020B0604030504040204" pitchFamily="50" charset="-128"/>
            </a:endParaRPr>
          </a:p>
          <a:p>
            <a:pPr lvl="1"/>
            <a:r>
              <a:rPr lang="en" altLang="en-US" sz="1800" dirty="0">
                <a:latin typeface="Meiryo UI" panose="020B0604030504040204" pitchFamily="50" charset="-128"/>
                <a:ea typeface="Meiryo UI" panose="020B0604030504040204" pitchFamily="50" charset="-128"/>
              </a:rPr>
              <a:t>For example:</a:t>
            </a:r>
            <a:endParaRPr lang="en-US" altLang="ja-JP" sz="1800" dirty="0">
              <a:latin typeface="Meiryo UI" panose="020B0604030504040204" pitchFamily="50" charset="-128"/>
              <a:ea typeface="Meiryo UI" panose="020B0604030504040204" pitchFamily="50" charset="-128"/>
            </a:endParaRPr>
          </a:p>
          <a:p>
            <a:pPr lvl="1"/>
            <a:r>
              <a:rPr lang="en" altLang="en-US" sz="1800" dirty="0">
                <a:latin typeface="Meiryo UI" panose="020B0604030504040204" pitchFamily="50" charset="-128"/>
                <a:ea typeface="Meiryo UI" panose="020B0604030504040204" pitchFamily="50" charset="-128"/>
              </a:rPr>
              <a:t>• If the foot pedal is pressed when the power is turned on,</a:t>
            </a:r>
            <a:r>
              <a:rPr lang="en-US" altLang="en-US" sz="1800" dirty="0">
                <a:latin typeface="Meiryo UI" panose="020B0604030504040204" pitchFamily="50" charset="-128"/>
                <a:ea typeface="Meiryo UI" panose="020B0604030504040204" pitchFamily="50" charset="-128"/>
              </a:rPr>
              <a:t> </a:t>
            </a:r>
            <a:r>
              <a:rPr lang="en" altLang="en-US" sz="1800" dirty="0">
                <a:latin typeface="Meiryo UI" panose="020B0604030504040204" pitchFamily="50" charset="-128"/>
                <a:ea typeface="Meiryo UI" panose="020B0604030504040204" pitchFamily="50" charset="-128"/>
              </a:rPr>
              <a:t>a warning sounds and 'FOOT CTRL PROHIBIT' appears on the screen.</a:t>
            </a:r>
            <a:endParaRPr lang="en-US" altLang="ja-JP" sz="1800" dirty="0">
              <a:latin typeface="Meiryo UI" panose="020B0604030504040204" pitchFamily="50" charset="-128"/>
              <a:ea typeface="Meiryo UI" panose="020B0604030504040204" pitchFamily="50" charset="-128"/>
            </a:endParaRPr>
          </a:p>
          <a:p>
            <a:pPr lvl="1"/>
            <a:r>
              <a:rPr lang="en" altLang="en-US" sz="1800" dirty="0">
                <a:latin typeface="Meiryo UI" panose="020B0604030504040204" pitchFamily="50" charset="-128"/>
                <a:ea typeface="Meiryo UI" panose="020B0604030504040204" pitchFamily="50" charset="-128"/>
              </a:rPr>
              <a:t>• </a:t>
            </a:r>
            <a:r>
              <a:rPr lang="en-US" altLang="en-US" sz="1800" dirty="0">
                <a:latin typeface="Meiryo UI" panose="020B0604030504040204" pitchFamily="50" charset="-128"/>
                <a:ea typeface="Meiryo UI" panose="020B0604030504040204" pitchFamily="50" charset="-128"/>
              </a:rPr>
              <a:t>For motors with a maximum speed above 40,000 min</a:t>
            </a:r>
            <a:r>
              <a:rPr lang="en-US" altLang="en-US" sz="1800" baseline="30000" dirty="0">
                <a:latin typeface="Meiryo UI" panose="020B0604030504040204" pitchFamily="50" charset="-128"/>
                <a:ea typeface="Meiryo UI" panose="020B0604030504040204" pitchFamily="50" charset="-128"/>
              </a:rPr>
              <a:t>-1</a:t>
            </a:r>
            <a:r>
              <a:rPr lang="en-US" altLang="en-US" sz="1800" dirty="0">
                <a:latin typeface="Meiryo UI" panose="020B0604030504040204" pitchFamily="50" charset="-128"/>
                <a:ea typeface="Meiryo UI" panose="020B0604030504040204" pitchFamily="50" charset="-128"/>
              </a:rPr>
              <a:t>, the speed is limited to 40,000 min</a:t>
            </a:r>
            <a:r>
              <a:rPr lang="en-US" altLang="en-US" sz="1800" baseline="30000" dirty="0">
                <a:latin typeface="Meiryo UI" panose="020B0604030504040204" pitchFamily="50" charset="-128"/>
                <a:ea typeface="Meiryo UI" panose="020B0604030504040204" pitchFamily="50" charset="-128"/>
              </a:rPr>
              <a:t>-1</a:t>
            </a:r>
            <a:r>
              <a:rPr lang="en-US" altLang="en-US" sz="1800" dirty="0">
                <a:latin typeface="Meiryo UI" panose="020B0604030504040204" pitchFamily="50" charset="-128"/>
                <a:ea typeface="Meiryo UI" panose="020B0604030504040204" pitchFamily="50" charset="-128"/>
              </a:rPr>
              <a:t> if the speed control knob is not at the minimum position. This applies when the power is turned on or a motor is connected. Turning the speed control knob to the minimum position will remove this limit.</a:t>
            </a:r>
            <a:endParaRPr lang="en-US" altLang="ja-JP" sz="1800" dirty="0">
              <a:latin typeface="Segoe UI" panose="020B0502040204020203" pitchFamily="34" charset="0"/>
            </a:endParaRPr>
          </a:p>
        </p:txBody>
      </p:sp>
      <p:pic>
        <p:nvPicPr>
          <p:cNvPr id="5" name="図 4">
            <a:extLst>
              <a:ext uri="{FF2B5EF4-FFF2-40B4-BE49-F238E27FC236}">
                <a16:creationId xmlns:a16="http://schemas.microsoft.com/office/drawing/2014/main" id="{62C9AF39-E341-BAC1-2C55-A42E545D324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25986" y="839905"/>
            <a:ext cx="1766014" cy="921162"/>
          </a:xfrm>
          <a:prstGeom prst="rect">
            <a:avLst/>
          </a:prstGeom>
        </p:spPr>
      </p:pic>
      <p:pic>
        <p:nvPicPr>
          <p:cNvPr id="6" name="図 5">
            <a:extLst>
              <a:ext uri="{FF2B5EF4-FFF2-40B4-BE49-F238E27FC236}">
                <a16:creationId xmlns:a16="http://schemas.microsoft.com/office/drawing/2014/main" id="{9B1E0079-F4AC-20A2-0FFF-D894CCF9766B}"/>
              </a:ext>
            </a:extLst>
          </p:cNvPr>
          <p:cNvPicPr>
            <a:picLocks noChangeAspect="1"/>
          </p:cNvPicPr>
          <p:nvPr/>
        </p:nvPicPr>
        <p:blipFill>
          <a:blip r:embed="rId3"/>
          <a:stretch>
            <a:fillRect/>
          </a:stretch>
        </p:blipFill>
        <p:spPr>
          <a:xfrm>
            <a:off x="72000" y="6246000"/>
            <a:ext cx="900000" cy="549474"/>
          </a:xfrm>
          <a:prstGeom prst="rect">
            <a:avLst/>
          </a:prstGeom>
        </p:spPr>
      </p:pic>
      <p:sp>
        <p:nvSpPr>
          <p:cNvPr id="4" name="スライド番号プレースホルダー 2">
            <a:extLst>
              <a:ext uri="{FF2B5EF4-FFF2-40B4-BE49-F238E27FC236}">
                <a16:creationId xmlns:a16="http://schemas.microsoft.com/office/drawing/2014/main" id="{BFBAC32B-BC15-61E6-5171-3D905E472585}"/>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13</a:t>
            </a:fld>
            <a:endParaRPr lang="en-US" altLang="ja-JP" noProof="0" dirty="0"/>
          </a:p>
        </p:txBody>
      </p:sp>
    </p:spTree>
    <p:extLst>
      <p:ext uri="{BB962C8B-B14F-4D97-AF65-F5344CB8AC3E}">
        <p14:creationId xmlns:p14="http://schemas.microsoft.com/office/powerpoint/2010/main" val="2706220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5E295-D92E-38A0-3157-76F0B672C3A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D03FDD2-E227-A62F-B561-BDD0F9FBCB37}"/>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lang="en" altLang="en-US" b="1" dirty="0"/>
              <a:t>Features: Controller</a:t>
            </a:r>
            <a:endParaRPr kumimoji="1" lang="ja-JP" altLang="en-US" b="1" dirty="0"/>
          </a:p>
        </p:txBody>
      </p:sp>
      <p:sp>
        <p:nvSpPr>
          <p:cNvPr id="3" name="コンテンツ プレースホルダー 2">
            <a:extLst>
              <a:ext uri="{FF2B5EF4-FFF2-40B4-BE49-F238E27FC236}">
                <a16:creationId xmlns:a16="http://schemas.microsoft.com/office/drawing/2014/main" id="{323C4A11-1FB4-F77C-4FEA-4F431BA88EF2}"/>
              </a:ext>
            </a:extLst>
          </p:cNvPr>
          <p:cNvSpPr>
            <a:spLocks noGrp="1"/>
          </p:cNvSpPr>
          <p:nvPr>
            <p:ph idx="1"/>
          </p:nvPr>
        </p:nvSpPr>
        <p:spPr>
          <a:xfrm>
            <a:off x="663589" y="769849"/>
            <a:ext cx="10515600" cy="5855890"/>
          </a:xfrm>
        </p:spPr>
        <p:txBody>
          <a:bodyPr>
            <a:normAutofit/>
          </a:bodyPr>
          <a:lstStyle/>
          <a:p>
            <a:r>
              <a:rPr lang="en" altLang="en-US" dirty="0">
                <a:latin typeface="Meiryo UI" panose="020B0604030504040204" pitchFamily="50" charset="-128"/>
                <a:ea typeface="Meiryo UI" panose="020B0604030504040204" pitchFamily="50" charset="-128"/>
              </a:rPr>
              <a:t>• Newly added user-setting mode</a:t>
            </a:r>
            <a:endParaRPr lang="en-US" altLang="ja-JP" dirty="0">
              <a:latin typeface="Meiryo UI" panose="020B0604030504040204" pitchFamily="50" charset="-128"/>
              <a:ea typeface="Meiryo UI" panose="020B0604030504040204" pitchFamily="50" charset="-128"/>
            </a:endParaRPr>
          </a:p>
          <a:p>
            <a:pPr lvl="1"/>
            <a:r>
              <a:rPr lang="en-US" altLang="en-US" sz="2000" dirty="0">
                <a:latin typeface="Meiryo UI" panose="020B0604030504040204" pitchFamily="50" charset="-128"/>
                <a:ea typeface="Meiryo UI" panose="020B0604030504040204" pitchFamily="50" charset="-128"/>
              </a:rPr>
              <a:t>Settings can now be customized to suit each user’s preferences.</a:t>
            </a:r>
            <a:endParaRPr lang="en-US" altLang="ja-JP" sz="2000" dirty="0">
              <a:latin typeface="Meiryo UI" panose="020B0604030504040204" pitchFamily="50" charset="-128"/>
              <a:ea typeface="Meiryo UI" panose="020B0604030504040204" pitchFamily="50" charset="-128"/>
            </a:endParaRPr>
          </a:p>
          <a:p>
            <a:pPr lvl="1"/>
            <a:r>
              <a:rPr lang="ja-JP" altLang="en-US" sz="20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lvl="1"/>
            <a:endParaRPr lang="en-US" altLang="ja-JP" sz="1600" dirty="0">
              <a:latin typeface="Meiryo UI" panose="020B0604030504040204" pitchFamily="50" charset="-128"/>
              <a:ea typeface="Meiryo UI" panose="020B0604030504040204" pitchFamily="50" charset="-128"/>
            </a:endParaRPr>
          </a:p>
          <a:p>
            <a:pPr lvl="1"/>
            <a:endParaRPr lang="en-US" altLang="ja-JP" sz="1600" dirty="0">
              <a:latin typeface="Meiryo UI" panose="020B0604030504040204" pitchFamily="50" charset="-128"/>
              <a:ea typeface="Meiryo UI" panose="020B0604030504040204" pitchFamily="50" charset="-128"/>
            </a:endParaRPr>
          </a:p>
          <a:p>
            <a:pPr lvl="1"/>
            <a:endParaRPr lang="en-US" altLang="ja-JP" sz="1600" dirty="0">
              <a:latin typeface="Meiryo UI" panose="020B0604030504040204" pitchFamily="50" charset="-128"/>
              <a:ea typeface="Meiryo UI" panose="020B0604030504040204" pitchFamily="50" charset="-128"/>
            </a:endParaRPr>
          </a:p>
          <a:p>
            <a:pPr lvl="1"/>
            <a:endParaRPr lang="en-US" altLang="ja-JP" sz="1600" dirty="0">
              <a:latin typeface="Meiryo UI" panose="020B0604030504040204" pitchFamily="50" charset="-128"/>
              <a:ea typeface="Meiryo UI" panose="020B0604030504040204" pitchFamily="50" charset="-128"/>
            </a:endParaRPr>
          </a:p>
          <a:p>
            <a:pPr lvl="1"/>
            <a:endParaRPr lang="en-US" altLang="ja-JP" sz="1600" dirty="0">
              <a:latin typeface="Meiryo UI" panose="020B0604030504040204" pitchFamily="50" charset="-128"/>
              <a:ea typeface="Meiryo UI" panose="020B0604030504040204" pitchFamily="50" charset="-128"/>
            </a:endParaRPr>
          </a:p>
          <a:p>
            <a:pPr lvl="1"/>
            <a:endParaRPr lang="en-US" altLang="ja-JP" sz="1600" dirty="0">
              <a:latin typeface="Meiryo UI" panose="020B0604030504040204" pitchFamily="50" charset="-128"/>
              <a:ea typeface="Meiryo UI" panose="020B0604030504040204" pitchFamily="50" charset="-128"/>
            </a:endParaRPr>
          </a:p>
          <a:p>
            <a:pPr lvl="1"/>
            <a:endParaRPr lang="en-US" altLang="ja-JP" sz="1600" dirty="0">
              <a:latin typeface="Meiryo UI" panose="020B0604030504040204" pitchFamily="50" charset="-128"/>
              <a:ea typeface="Meiryo UI" panose="020B0604030504040204" pitchFamily="50" charset="-128"/>
            </a:endParaRPr>
          </a:p>
          <a:p>
            <a:endParaRPr lang="en-US" altLang="ja-JP" sz="2000" dirty="0">
              <a:latin typeface="Meiryo UI" panose="020B0604030504040204" pitchFamily="50" charset="-128"/>
              <a:ea typeface="Meiryo UI" panose="020B0604030504040204" pitchFamily="50" charset="-128"/>
            </a:endParaRPr>
          </a:p>
          <a:p>
            <a:endParaRPr lang="en-US" altLang="ja-JP" sz="2000" dirty="0">
              <a:latin typeface="Meiryo UI" panose="020B0604030504040204" pitchFamily="50" charset="-128"/>
              <a:ea typeface="Meiryo UI" panose="020B0604030504040204" pitchFamily="50" charset="-128"/>
            </a:endParaRPr>
          </a:p>
          <a:p>
            <a:pPr lvl="1"/>
            <a:endParaRPr lang="en-US" altLang="ja-JP" sz="2000" dirty="0">
              <a:latin typeface="Meiryo UI" panose="020B0604030504040204" pitchFamily="50" charset="-128"/>
              <a:ea typeface="Meiryo UI" panose="020B0604030504040204" pitchFamily="50" charset="-128"/>
            </a:endParaRPr>
          </a:p>
          <a:p>
            <a:endParaRPr lang="en-US" altLang="ja-JP" sz="1800" dirty="0">
              <a:latin typeface="Meiryo UI" panose="020B0604030504040204" pitchFamily="50" charset="-128"/>
              <a:ea typeface="Meiryo UI" panose="020B0604030504040204" pitchFamily="50" charset="-128"/>
            </a:endParaRPr>
          </a:p>
          <a:p>
            <a:pPr marL="0" indent="0">
              <a:buNone/>
            </a:pPr>
            <a:endParaRPr kumimoji="1" lang="ja-JP" altLang="en-US" dirty="0">
              <a:solidFill>
                <a:schemeClr val="bg1"/>
              </a:solidFill>
              <a:effectLst>
                <a:outerShdw blurRad="38100" dist="38100" dir="2700000" algn="tl">
                  <a:srgbClr val="000000">
                    <a:alpha val="43137"/>
                  </a:srgbClr>
                </a:outerShdw>
              </a:effectLst>
            </a:endParaRPr>
          </a:p>
        </p:txBody>
      </p:sp>
      <p:sp>
        <p:nvSpPr>
          <p:cNvPr id="7" name="テキスト ボックス 6">
            <a:extLst>
              <a:ext uri="{FF2B5EF4-FFF2-40B4-BE49-F238E27FC236}">
                <a16:creationId xmlns:a16="http://schemas.microsoft.com/office/drawing/2014/main" id="{7F06664A-7F58-9AE3-37A5-77621BB31DE7}"/>
              </a:ext>
            </a:extLst>
          </p:cNvPr>
          <p:cNvSpPr txBox="1"/>
          <p:nvPr/>
        </p:nvSpPr>
        <p:spPr>
          <a:xfrm>
            <a:off x="5641041" y="2971800"/>
            <a:ext cx="914400" cy="369332"/>
          </a:xfrm>
          <a:prstGeom prst="rect">
            <a:avLst/>
          </a:prstGeom>
          <a:noFill/>
        </p:spPr>
        <p:txBody>
          <a:bodyPr wrap="square" rtlCol="0">
            <a:spAutoFit/>
          </a:bodyPr>
          <a:lstStyle/>
          <a:p>
            <a:pPr algn="ctr"/>
            <a:r>
              <a:rPr kumimoji="1" lang="en" altLang="en-US">
                <a:solidFill>
                  <a:schemeClr val="bg1"/>
                </a:solidFill>
                <a:latin typeface="NSK-TSR-J DB" panose="02020700000000000000" pitchFamily="18" charset="-128"/>
                <a:ea typeface="NSK-TSR-J DB" panose="02020700000000000000" pitchFamily="18" charset="-128"/>
              </a:rPr>
              <a:t>→</a:t>
            </a:r>
          </a:p>
        </p:txBody>
      </p:sp>
      <p:sp>
        <p:nvSpPr>
          <p:cNvPr id="9" name="テキスト ボックス 8">
            <a:extLst>
              <a:ext uri="{FF2B5EF4-FFF2-40B4-BE49-F238E27FC236}">
                <a16:creationId xmlns:a16="http://schemas.microsoft.com/office/drawing/2014/main" id="{E4E69D6B-9841-EFF5-2199-E6934767A2F3}"/>
              </a:ext>
            </a:extLst>
          </p:cNvPr>
          <p:cNvSpPr txBox="1"/>
          <p:nvPr/>
        </p:nvSpPr>
        <p:spPr>
          <a:xfrm>
            <a:off x="5641041" y="2971800"/>
            <a:ext cx="914400" cy="369332"/>
          </a:xfrm>
          <a:prstGeom prst="rect">
            <a:avLst/>
          </a:prstGeom>
          <a:noFill/>
        </p:spPr>
        <p:txBody>
          <a:bodyPr wrap="square" rtlCol="0">
            <a:spAutoFit/>
          </a:bodyPr>
          <a:lstStyle/>
          <a:p>
            <a:pPr algn="ctr"/>
            <a:r>
              <a:rPr kumimoji="1" lang="en" altLang="en-US">
                <a:solidFill>
                  <a:schemeClr val="bg1"/>
                </a:solidFill>
                <a:latin typeface="NSK-TSR-J DB" panose="02020700000000000000" pitchFamily="18" charset="-128"/>
                <a:ea typeface="NSK-TSR-J DB" panose="02020700000000000000" pitchFamily="18" charset="-128"/>
              </a:rPr>
              <a:t>→</a:t>
            </a:r>
          </a:p>
        </p:txBody>
      </p:sp>
      <p:grpSp>
        <p:nvGrpSpPr>
          <p:cNvPr id="18" name="グループ化 17">
            <a:extLst>
              <a:ext uri="{FF2B5EF4-FFF2-40B4-BE49-F238E27FC236}">
                <a16:creationId xmlns:a16="http://schemas.microsoft.com/office/drawing/2014/main" id="{A299CBE1-8886-2492-EBDC-0D33319C889E}"/>
              </a:ext>
            </a:extLst>
          </p:cNvPr>
          <p:cNvGrpSpPr/>
          <p:nvPr/>
        </p:nvGrpSpPr>
        <p:grpSpPr>
          <a:xfrm>
            <a:off x="4436535" y="1848256"/>
            <a:ext cx="7666666" cy="4947218"/>
            <a:chOff x="4515558" y="2113662"/>
            <a:chExt cx="7168444" cy="4382281"/>
          </a:xfrm>
        </p:grpSpPr>
        <p:sp>
          <p:nvSpPr>
            <p:cNvPr id="10" name="テキスト ボックス 9">
              <a:extLst>
                <a:ext uri="{FF2B5EF4-FFF2-40B4-BE49-F238E27FC236}">
                  <a16:creationId xmlns:a16="http://schemas.microsoft.com/office/drawing/2014/main" id="{A41477D4-34E2-E6B2-68E8-6ADF65818D85}"/>
                </a:ext>
              </a:extLst>
            </p:cNvPr>
            <p:cNvSpPr txBox="1"/>
            <p:nvPr/>
          </p:nvSpPr>
          <p:spPr>
            <a:xfrm>
              <a:off x="4515558" y="2113662"/>
              <a:ext cx="7168444" cy="307777"/>
            </a:xfrm>
            <a:prstGeom prst="rect">
              <a:avLst/>
            </a:prstGeom>
            <a:noFill/>
          </p:spPr>
          <p:txBody>
            <a:bodyPr wrap="square" rtlCol="0">
              <a:spAutoFit/>
            </a:bodyPr>
            <a:lstStyle/>
            <a:p>
              <a:r>
                <a:rPr kumimoji="1" lang="en" altLang="en-US" sz="1400" dirty="0">
                  <a:latin typeface="Meiryo UI" panose="020B0604030504040204" pitchFamily="50" charset="-128"/>
                  <a:ea typeface="Meiryo UI" panose="020B0604030504040204" pitchFamily="50" charset="-128"/>
                </a:rPr>
                <a:t>→ </a:t>
              </a:r>
              <a:r>
                <a:rPr kumimoji="1" lang="en-US" altLang="en-US" sz="1400" dirty="0">
                  <a:latin typeface="Meiryo UI" panose="020B0604030504040204" pitchFamily="50" charset="-128"/>
                  <a:ea typeface="Meiryo UI" panose="020B0604030504040204" pitchFamily="50" charset="-128"/>
                </a:rPr>
                <a:t>Select the display orientation: vertical or either of two horizontal orientations</a:t>
              </a:r>
              <a:endParaRPr kumimoji="1" lang="en" altLang="en-US" sz="1400"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3FD9DD8D-7847-B756-4F27-28A608F61305}"/>
                </a:ext>
              </a:extLst>
            </p:cNvPr>
            <p:cNvSpPr txBox="1"/>
            <p:nvPr/>
          </p:nvSpPr>
          <p:spPr>
            <a:xfrm>
              <a:off x="4515558" y="2521025"/>
              <a:ext cx="5798743" cy="307777"/>
            </a:xfrm>
            <a:prstGeom prst="rect">
              <a:avLst/>
            </a:prstGeom>
            <a:noFill/>
          </p:spPr>
          <p:txBody>
            <a:bodyPr wrap="square" rtlCol="0">
              <a:spAutoFit/>
            </a:bodyPr>
            <a:lstStyle/>
            <a:p>
              <a:r>
                <a:rPr kumimoji="1" lang="en" altLang="en-US" sz="1400" dirty="0">
                  <a:latin typeface="Meiryo UI" panose="020B0604030504040204" pitchFamily="50" charset="-128"/>
                  <a:ea typeface="Meiryo UI" panose="020B0604030504040204" pitchFamily="50" charset="-128"/>
                </a:rPr>
                <a:t>→ </a:t>
              </a:r>
              <a:r>
                <a:rPr kumimoji="1" lang="en-US" altLang="en-US" sz="1400" dirty="0">
                  <a:latin typeface="Meiryo UI" panose="020B0604030504040204" pitchFamily="50" charset="-128"/>
                  <a:ea typeface="Meiryo UI" panose="020B0604030504040204" pitchFamily="50" charset="-128"/>
                </a:rPr>
                <a:t>Select high acceleration (FAST) or low acceleration (SLOW)</a:t>
              </a:r>
              <a:endParaRPr kumimoji="1" lang="en" altLang="en-US" sz="1400"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69131C9D-765D-2D54-775B-C45B1B24F68A}"/>
                </a:ext>
              </a:extLst>
            </p:cNvPr>
            <p:cNvSpPr txBox="1"/>
            <p:nvPr/>
          </p:nvSpPr>
          <p:spPr>
            <a:xfrm>
              <a:off x="4515558" y="2924625"/>
              <a:ext cx="7063099" cy="523220"/>
            </a:xfrm>
            <a:prstGeom prst="rect">
              <a:avLst/>
            </a:prstGeom>
            <a:noFill/>
          </p:spPr>
          <p:txBody>
            <a:bodyPr wrap="square" rtlCol="0">
              <a:spAutoFit/>
            </a:bodyPr>
            <a:lstStyle/>
            <a:p>
              <a:r>
                <a:rPr kumimoji="1" lang="en-US"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Select variable-speed control (VARIABLE) or ON/OFF control</a:t>
              </a:r>
            </a:p>
            <a:p>
              <a:endParaRPr kumimoji="1" lang="en" altLang="en-US" sz="1400" dirty="0">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2D8D39FB-C02A-71CB-A8DE-653994ED4AE2}"/>
                </a:ext>
              </a:extLst>
            </p:cNvPr>
            <p:cNvSpPr txBox="1"/>
            <p:nvPr/>
          </p:nvSpPr>
          <p:spPr>
            <a:xfrm>
              <a:off x="4515558" y="3301192"/>
              <a:ext cx="4950193" cy="307777"/>
            </a:xfrm>
            <a:prstGeom prst="rect">
              <a:avLst/>
            </a:prstGeom>
            <a:noFill/>
          </p:spPr>
          <p:txBody>
            <a:bodyPr wrap="square" rtlCol="0">
              <a:spAutoFit/>
            </a:bodyPr>
            <a:lstStyle/>
            <a:p>
              <a:r>
                <a:rPr kumimoji="1" lang="en-US" altLang="en-US" sz="1400" dirty="0">
                  <a:latin typeface="Meiryo UI" panose="020B0604030504040204" pitchFamily="50" charset="-128"/>
                  <a:ea typeface="Meiryo UI" panose="020B0604030504040204" pitchFamily="50" charset="-128"/>
                </a:rPr>
                <a:t>→ Turn overheating protection ON or OFF</a:t>
              </a:r>
              <a:endParaRPr kumimoji="1" lang="en" altLang="en-US" sz="1400"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C5E14CBA-662E-40E1-D719-6808CED2DADA}"/>
                </a:ext>
              </a:extLst>
            </p:cNvPr>
            <p:cNvSpPr txBox="1"/>
            <p:nvPr/>
          </p:nvSpPr>
          <p:spPr>
            <a:xfrm>
              <a:off x="4515558" y="3694702"/>
              <a:ext cx="4950193" cy="307777"/>
            </a:xfrm>
            <a:prstGeom prst="rect">
              <a:avLst/>
            </a:prstGeom>
            <a:noFill/>
          </p:spPr>
          <p:txBody>
            <a:bodyPr wrap="square" rtlCol="0">
              <a:spAutoFit/>
            </a:bodyPr>
            <a:lstStyle/>
            <a:p>
              <a:r>
                <a:rPr kumimoji="1" lang="en-US" altLang="en-US" sz="1400" dirty="0">
                  <a:latin typeface="Meiryo UI" panose="020B0604030504040204" pitchFamily="50" charset="-128"/>
                  <a:ea typeface="Meiryo UI" panose="020B0604030504040204" pitchFamily="50" charset="-128"/>
                </a:rPr>
                <a:t>→ Turn the load warning sound ON or OFF</a:t>
              </a:r>
              <a:endParaRPr kumimoji="1" lang="en" altLang="en-US" sz="1400"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14A1D841-C0C2-0298-0F9C-3C322FF2B21D}"/>
                </a:ext>
              </a:extLst>
            </p:cNvPr>
            <p:cNvSpPr txBox="1"/>
            <p:nvPr/>
          </p:nvSpPr>
          <p:spPr>
            <a:xfrm>
              <a:off x="4515559" y="4082066"/>
              <a:ext cx="7140110" cy="271205"/>
            </a:xfrm>
            <a:prstGeom prst="rect">
              <a:avLst/>
            </a:prstGeom>
            <a:noFill/>
          </p:spPr>
          <p:txBody>
            <a:bodyPr wrap="square" rtlCol="0">
              <a:spAutoFit/>
            </a:bodyPr>
            <a:lstStyle/>
            <a:p>
              <a:r>
                <a:rPr kumimoji="1" lang="en-US" altLang="en-US" sz="1400" dirty="0">
                  <a:latin typeface="Meiryo UI" panose="020B0604030504040204" pitchFamily="50" charset="-128"/>
                  <a:ea typeface="Meiryo UI" panose="020B0604030504040204" pitchFamily="50" charset="-128"/>
                </a:rPr>
                <a:t>→ Select a 40,000 min</a:t>
              </a:r>
              <a:r>
                <a:rPr kumimoji="1" lang="en-US" altLang="en-US" sz="1400" baseline="30000" dirty="0">
                  <a:latin typeface="Meiryo UI" panose="020B0604030504040204" pitchFamily="50" charset="-128"/>
                  <a:ea typeface="Meiryo UI" panose="020B0604030504040204" pitchFamily="50" charset="-128"/>
                </a:rPr>
                <a:t>-1</a:t>
              </a:r>
              <a:r>
                <a:rPr kumimoji="1" lang="en-US" altLang="en-US" sz="1400" dirty="0">
                  <a:latin typeface="Meiryo UI" panose="020B0604030504040204" pitchFamily="50" charset="-128"/>
                  <a:ea typeface="Meiryo UI" panose="020B0604030504040204" pitchFamily="50" charset="-128"/>
                </a:rPr>
                <a:t> speed limit, motor operation disabled, or safety function OFF</a:t>
              </a:r>
              <a:endParaRPr kumimoji="1" lang="ja-JP" altLang="en-US" sz="1400" dirty="0">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D5991460-9D6D-A140-0079-FA592796F065}"/>
                </a:ext>
              </a:extLst>
            </p:cNvPr>
            <p:cNvSpPr txBox="1"/>
            <p:nvPr/>
          </p:nvSpPr>
          <p:spPr>
            <a:xfrm>
              <a:off x="4515558" y="4469430"/>
              <a:ext cx="4950193" cy="307777"/>
            </a:xfrm>
            <a:prstGeom prst="rect">
              <a:avLst/>
            </a:prstGeom>
            <a:noFill/>
          </p:spPr>
          <p:txBody>
            <a:bodyPr wrap="square" rtlCol="0">
              <a:spAutoFit/>
            </a:bodyPr>
            <a:lstStyle/>
            <a:p>
              <a:r>
                <a:rPr kumimoji="1" lang="en-US" altLang="en-US" sz="1400" dirty="0">
                  <a:latin typeface="Meiryo UI" panose="020B0604030504040204" pitchFamily="50" charset="-128"/>
                  <a:ea typeface="Meiryo UI" panose="020B0604030504040204" pitchFamily="50" charset="-128"/>
                </a:rPr>
                <a:t>→ Select the FIX</a:t>
              </a:r>
              <a:r>
                <a:rPr kumimoji="1" lang="en-US" altLang="ja-JP" sz="1400" dirty="0">
                  <a:latin typeface="Meiryo UI" panose="020B0604030504040204" pitchFamily="50" charset="-128"/>
                  <a:ea typeface="Meiryo UI" panose="020B0604030504040204" pitchFamily="50" charset="-128"/>
                </a:rPr>
                <a:t>PEED</a:t>
              </a:r>
              <a:r>
                <a:rPr kumimoji="1" lang="en-US" altLang="en-US" sz="1400" dirty="0">
                  <a:latin typeface="Meiryo UI" panose="020B0604030504040204" pitchFamily="50" charset="-128"/>
                  <a:ea typeface="Meiryo UI" panose="020B0604030504040204" pitchFamily="50" charset="-128"/>
                </a:rPr>
                <a:t> function or a speed limit</a:t>
              </a:r>
              <a:endParaRPr kumimoji="1" lang="en" altLang="ja-JP" sz="1400" dirty="0">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440F9E13-C545-A34D-C0FF-7D75ECC05859}"/>
                </a:ext>
              </a:extLst>
            </p:cNvPr>
            <p:cNvSpPr txBox="1"/>
            <p:nvPr/>
          </p:nvSpPr>
          <p:spPr>
            <a:xfrm>
              <a:off x="4515558" y="4862233"/>
              <a:ext cx="4950193" cy="307777"/>
            </a:xfrm>
            <a:prstGeom prst="rect">
              <a:avLst/>
            </a:prstGeom>
            <a:noFill/>
          </p:spPr>
          <p:txBody>
            <a:bodyPr wrap="square" rtlCol="0">
              <a:spAutoFit/>
            </a:bodyPr>
            <a:lstStyle/>
            <a:p>
              <a:r>
                <a:rPr kumimoji="1" lang="en" altLang="en-US" sz="1400" dirty="0">
                  <a:latin typeface="Meiryo UI" panose="020B0604030504040204" pitchFamily="50" charset="-128"/>
                  <a:ea typeface="Meiryo UI" panose="020B0604030504040204" pitchFamily="50" charset="-128"/>
                </a:rPr>
                <a:t>→ </a:t>
              </a:r>
              <a:r>
                <a:rPr kumimoji="1" lang="en-US" altLang="en-US" sz="1400" dirty="0">
                  <a:latin typeface="Meiryo UI" panose="020B0604030504040204" pitchFamily="50" charset="-128"/>
                  <a:ea typeface="Meiryo UI" panose="020B0604030504040204" pitchFamily="50" charset="-128"/>
                </a:rPr>
                <a:t>Select a motor cord length of 1.5 m or 3.0/4.0 m</a:t>
              </a:r>
              <a:endParaRPr kumimoji="1" lang="en" altLang="en-US" sz="1400" dirty="0">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373794B5-7556-E126-9076-C0F40FE1207D}"/>
                </a:ext>
              </a:extLst>
            </p:cNvPr>
            <p:cNvSpPr txBox="1"/>
            <p:nvPr/>
          </p:nvSpPr>
          <p:spPr>
            <a:xfrm>
              <a:off x="5001445" y="5788057"/>
              <a:ext cx="6029693" cy="707886"/>
            </a:xfrm>
            <a:prstGeom prst="rect">
              <a:avLst/>
            </a:prstGeom>
            <a:noFill/>
          </p:spPr>
          <p:txBody>
            <a:bodyPr wrap="square" rtlCol="0">
              <a:spAutoFit/>
            </a:bodyPr>
            <a:lstStyle/>
            <a:p>
              <a:r>
                <a:rPr kumimoji="1" lang="en-US" altLang="en-US" sz="2000" dirty="0">
                  <a:solidFill>
                    <a:srgbClr val="FF0000"/>
                  </a:solidFill>
                  <a:latin typeface="Meiryo UI" panose="020B0604030504040204" pitchFamily="50" charset="-128"/>
                  <a:ea typeface="Meiryo UI" panose="020B0604030504040204" pitchFamily="50" charset="-128"/>
                </a:rPr>
                <a:t>Text information is now shown on the display, making it easier to understand.</a:t>
              </a:r>
              <a:endParaRPr kumimoji="1" lang="ja-JP" altLang="en-US" sz="2000" dirty="0">
                <a:latin typeface="NSK-TSR-J DB" panose="02020700000000000000" pitchFamily="18" charset="-128"/>
                <a:ea typeface="NSK-TSR-J DB" panose="02020700000000000000" pitchFamily="18" charset="-128"/>
              </a:endParaRPr>
            </a:p>
          </p:txBody>
        </p:sp>
      </p:grpSp>
      <p:pic>
        <p:nvPicPr>
          <p:cNvPr id="20" name="図 19">
            <a:extLst>
              <a:ext uri="{FF2B5EF4-FFF2-40B4-BE49-F238E27FC236}">
                <a16:creationId xmlns:a16="http://schemas.microsoft.com/office/drawing/2014/main" id="{764CE604-1EFC-0153-6940-C865D7A13924}"/>
              </a:ext>
            </a:extLst>
          </p:cNvPr>
          <p:cNvPicPr>
            <a:picLocks noChangeAspect="1"/>
          </p:cNvPicPr>
          <p:nvPr/>
        </p:nvPicPr>
        <p:blipFill>
          <a:blip r:embed="rId2"/>
          <a:stretch>
            <a:fillRect/>
          </a:stretch>
        </p:blipFill>
        <p:spPr>
          <a:xfrm>
            <a:off x="1033406" y="5514975"/>
            <a:ext cx="1314633" cy="1314633"/>
          </a:xfrm>
          <a:prstGeom prst="rect">
            <a:avLst/>
          </a:prstGeom>
        </p:spPr>
      </p:pic>
      <p:pic>
        <p:nvPicPr>
          <p:cNvPr id="22" name="図 21">
            <a:extLst>
              <a:ext uri="{FF2B5EF4-FFF2-40B4-BE49-F238E27FC236}">
                <a16:creationId xmlns:a16="http://schemas.microsoft.com/office/drawing/2014/main" id="{1CE9175C-F5D9-29C2-E639-2D05294B6F4F}"/>
              </a:ext>
            </a:extLst>
          </p:cNvPr>
          <p:cNvPicPr>
            <a:picLocks noChangeAspect="1"/>
          </p:cNvPicPr>
          <p:nvPr/>
        </p:nvPicPr>
        <p:blipFill>
          <a:blip r:embed="rId3"/>
          <a:stretch>
            <a:fillRect/>
          </a:stretch>
        </p:blipFill>
        <p:spPr>
          <a:xfrm>
            <a:off x="2348039" y="5524703"/>
            <a:ext cx="1305107" cy="1286054"/>
          </a:xfrm>
          <a:prstGeom prst="rect">
            <a:avLst/>
          </a:prstGeom>
        </p:spPr>
      </p:pic>
      <p:pic>
        <p:nvPicPr>
          <p:cNvPr id="24" name="図 23">
            <a:extLst>
              <a:ext uri="{FF2B5EF4-FFF2-40B4-BE49-F238E27FC236}">
                <a16:creationId xmlns:a16="http://schemas.microsoft.com/office/drawing/2014/main" id="{00C68936-C4D2-B442-B4BE-CD6E9FE7DE7B}"/>
              </a:ext>
            </a:extLst>
          </p:cNvPr>
          <p:cNvPicPr>
            <a:picLocks noChangeAspect="1"/>
          </p:cNvPicPr>
          <p:nvPr/>
        </p:nvPicPr>
        <p:blipFill>
          <a:blip r:embed="rId4"/>
          <a:stretch>
            <a:fillRect/>
          </a:stretch>
        </p:blipFill>
        <p:spPr>
          <a:xfrm>
            <a:off x="3653146" y="5513551"/>
            <a:ext cx="1286054" cy="1286054"/>
          </a:xfrm>
          <a:prstGeom prst="rect">
            <a:avLst/>
          </a:prstGeom>
        </p:spPr>
      </p:pic>
      <p:pic>
        <p:nvPicPr>
          <p:cNvPr id="5" name="図 4">
            <a:extLst>
              <a:ext uri="{FF2B5EF4-FFF2-40B4-BE49-F238E27FC236}">
                <a16:creationId xmlns:a16="http://schemas.microsoft.com/office/drawing/2014/main" id="{890470F3-53CF-EE73-B355-97CE047A1E18}"/>
              </a:ext>
            </a:extLst>
          </p:cNvPr>
          <p:cNvPicPr>
            <a:picLocks noChangeAspect="1"/>
          </p:cNvPicPr>
          <p:nvPr/>
        </p:nvPicPr>
        <p:blipFill>
          <a:blip r:embed="rId5"/>
          <a:stretch>
            <a:fillRect/>
          </a:stretch>
        </p:blipFill>
        <p:spPr>
          <a:xfrm>
            <a:off x="72000" y="6246000"/>
            <a:ext cx="900000" cy="549474"/>
          </a:xfrm>
          <a:prstGeom prst="rect">
            <a:avLst/>
          </a:prstGeom>
        </p:spPr>
      </p:pic>
      <p:sp>
        <p:nvSpPr>
          <p:cNvPr id="4" name="スライド番号プレースホルダー 2">
            <a:extLst>
              <a:ext uri="{FF2B5EF4-FFF2-40B4-BE49-F238E27FC236}">
                <a16:creationId xmlns:a16="http://schemas.microsoft.com/office/drawing/2014/main" id="{BA102812-A083-9062-B766-432532893DF3}"/>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14</a:t>
            </a:fld>
            <a:endParaRPr lang="en-US" altLang="ja-JP" noProof="0" dirty="0"/>
          </a:p>
        </p:txBody>
      </p:sp>
      <p:grpSp>
        <p:nvGrpSpPr>
          <p:cNvPr id="21" name="グループ化 20">
            <a:extLst>
              <a:ext uri="{FF2B5EF4-FFF2-40B4-BE49-F238E27FC236}">
                <a16:creationId xmlns:a16="http://schemas.microsoft.com/office/drawing/2014/main" id="{0CF709EE-1B40-7E55-D83F-2ED899157E30}"/>
              </a:ext>
            </a:extLst>
          </p:cNvPr>
          <p:cNvGrpSpPr/>
          <p:nvPr/>
        </p:nvGrpSpPr>
        <p:grpSpPr>
          <a:xfrm>
            <a:off x="303738" y="1505132"/>
            <a:ext cx="4121508" cy="3897198"/>
            <a:chOff x="468961" y="1527869"/>
            <a:chExt cx="3722040" cy="3440989"/>
          </a:xfrm>
        </p:grpSpPr>
        <p:pic>
          <p:nvPicPr>
            <p:cNvPr id="8" name="図 7">
              <a:extLst>
                <a:ext uri="{FF2B5EF4-FFF2-40B4-BE49-F238E27FC236}">
                  <a16:creationId xmlns:a16="http://schemas.microsoft.com/office/drawing/2014/main" id="{2E070321-7337-17D8-8522-551E1CF09610}"/>
                </a:ext>
              </a:extLst>
            </p:cNvPr>
            <p:cNvPicPr>
              <a:picLocks noChangeAspect="1"/>
            </p:cNvPicPr>
            <p:nvPr/>
          </p:nvPicPr>
          <p:blipFill>
            <a:blip r:embed="rId6"/>
            <a:srcRect r="38111"/>
            <a:stretch>
              <a:fillRect/>
            </a:stretch>
          </p:blipFill>
          <p:spPr>
            <a:xfrm>
              <a:off x="468961" y="1527869"/>
              <a:ext cx="3722040" cy="3440989"/>
            </a:xfrm>
            <a:prstGeom prst="rect">
              <a:avLst/>
            </a:prstGeom>
          </p:spPr>
        </p:pic>
        <p:pic>
          <p:nvPicPr>
            <p:cNvPr id="19" name="図 18">
              <a:extLst>
                <a:ext uri="{FF2B5EF4-FFF2-40B4-BE49-F238E27FC236}">
                  <a16:creationId xmlns:a16="http://schemas.microsoft.com/office/drawing/2014/main" id="{E7DAC77D-E494-F5DA-E2D5-DCCB5E9FBC78}"/>
                </a:ext>
              </a:extLst>
            </p:cNvPr>
            <p:cNvPicPr>
              <a:picLocks noChangeAspect="1"/>
            </p:cNvPicPr>
            <p:nvPr/>
          </p:nvPicPr>
          <p:blipFill>
            <a:blip r:embed="rId7"/>
            <a:stretch>
              <a:fillRect/>
            </a:stretch>
          </p:blipFill>
          <p:spPr>
            <a:xfrm>
              <a:off x="3066699" y="1597047"/>
              <a:ext cx="391174" cy="160317"/>
            </a:xfrm>
            <a:prstGeom prst="rect">
              <a:avLst/>
            </a:prstGeom>
          </p:spPr>
        </p:pic>
      </p:grpSp>
    </p:spTree>
    <p:extLst>
      <p:ext uri="{BB962C8B-B14F-4D97-AF65-F5344CB8AC3E}">
        <p14:creationId xmlns:p14="http://schemas.microsoft.com/office/powerpoint/2010/main" val="346137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0DF14-6DA8-DE77-83B4-A27C786E8CF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D938BAD-D80F-43AC-D6F4-B3DC6647171A}"/>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lang="en" altLang="en-US" b="1" dirty="0"/>
              <a:t>Features: Controller</a:t>
            </a:r>
            <a:endParaRPr kumimoji="1" lang="ja-JP" altLang="en-US" b="1" dirty="0"/>
          </a:p>
        </p:txBody>
      </p:sp>
      <p:sp>
        <p:nvSpPr>
          <p:cNvPr id="3" name="コンテンツ プレースホルダー 2">
            <a:extLst>
              <a:ext uri="{FF2B5EF4-FFF2-40B4-BE49-F238E27FC236}">
                <a16:creationId xmlns:a16="http://schemas.microsoft.com/office/drawing/2014/main" id="{B9F24B3C-9FC6-C2F5-A74E-9981A35AD033}"/>
              </a:ext>
            </a:extLst>
          </p:cNvPr>
          <p:cNvSpPr>
            <a:spLocks noGrp="1"/>
          </p:cNvSpPr>
          <p:nvPr>
            <p:ph idx="1"/>
          </p:nvPr>
        </p:nvSpPr>
        <p:spPr>
          <a:xfrm>
            <a:off x="663589" y="769849"/>
            <a:ext cx="11213384" cy="2825037"/>
          </a:xfrm>
        </p:spPr>
        <p:txBody>
          <a:bodyPr>
            <a:normAutofit/>
          </a:bodyPr>
          <a:lstStyle/>
          <a:p>
            <a:r>
              <a:rPr lang="en" altLang="en-US" dirty="0">
                <a:latin typeface="Meiryo UI" panose="020B0604030504040204" pitchFamily="50" charset="-128"/>
                <a:ea typeface="Meiryo UI" panose="020B0604030504040204" pitchFamily="50" charset="-128"/>
              </a:rPr>
              <a:t>• Smooth rotation through vector control</a:t>
            </a:r>
            <a:endParaRPr lang="en-US" altLang="ja-JP" dirty="0">
              <a:latin typeface="Meiryo UI" panose="020B0604030504040204" pitchFamily="50" charset="-128"/>
              <a:ea typeface="Meiryo UI" panose="020B0604030504040204" pitchFamily="50" charset="-128"/>
            </a:endParaRPr>
          </a:p>
          <a:p>
            <a:pPr lvl="1">
              <a:tabLst>
                <a:tab pos="10134600" algn="l"/>
                <a:tab pos="10312400" algn="r"/>
              </a:tabLst>
            </a:pPr>
            <a:r>
              <a:rPr lang="en" altLang="en-US" sz="2000" dirty="0">
                <a:latin typeface="Meiryo UI" panose="020B0604030504040204" pitchFamily="50" charset="-128"/>
                <a:ea typeface="Meiryo UI" panose="020B0604030504040204" pitchFamily="50" charset="-128"/>
              </a:rPr>
              <a:t>The motor control system has been </a:t>
            </a:r>
            <a:r>
              <a:rPr lang="en-US" altLang="en-US" sz="2000" dirty="0">
                <a:latin typeface="Meiryo UI" panose="020B0604030504040204" pitchFamily="50" charset="-128"/>
                <a:ea typeface="Meiryo UI" panose="020B0604030504040204" pitchFamily="50" charset="-128"/>
              </a:rPr>
              <a:t>redesigned to adopt 180-degree vector control. Compared with the previous system, it suppresses uneven rotation, enabling quieter, more stable operation. With unprecedented smoothness and speed responsiveness that has more than doubled compared with the previous model, it enables material removal exactly as intended.</a:t>
            </a:r>
            <a:endParaRPr kumimoji="1" lang="ja-JP" altLang="en-US" dirty="0">
              <a:solidFill>
                <a:schemeClr val="bg1"/>
              </a:solidFill>
              <a:effectLst>
                <a:outerShdw blurRad="38100" dist="38100" dir="2700000" algn="tl">
                  <a:srgbClr val="000000">
                    <a:alpha val="43137"/>
                  </a:srgbClr>
                </a:outerShdw>
              </a:effectLst>
            </a:endParaRPr>
          </a:p>
        </p:txBody>
      </p:sp>
      <p:sp>
        <p:nvSpPr>
          <p:cNvPr id="6" name="テキスト ボックス 5">
            <a:extLst>
              <a:ext uri="{FF2B5EF4-FFF2-40B4-BE49-F238E27FC236}">
                <a16:creationId xmlns:a16="http://schemas.microsoft.com/office/drawing/2014/main" id="{D178A378-7549-B523-5C20-9411FCB923AD}"/>
              </a:ext>
            </a:extLst>
          </p:cNvPr>
          <p:cNvSpPr txBox="1"/>
          <p:nvPr/>
        </p:nvSpPr>
        <p:spPr>
          <a:xfrm>
            <a:off x="6155520" y="5381494"/>
            <a:ext cx="5878437" cy="528350"/>
          </a:xfrm>
          <a:prstGeom prst="rect">
            <a:avLst/>
          </a:prstGeom>
          <a:noFill/>
        </p:spPr>
        <p:txBody>
          <a:bodyPr wrap="square" rtlCol="0">
            <a:spAutoFit/>
          </a:bodyPr>
          <a:lstStyle/>
          <a:p>
            <a:pPr>
              <a:lnSpc>
                <a:spcPts val="1650"/>
              </a:lnSpc>
              <a:spcBef>
                <a:spcPts val="0"/>
              </a:spcBef>
              <a:spcAft>
                <a:spcPts val="100"/>
              </a:spcAft>
              <a:defRPr sz="1600"/>
            </a:pPr>
            <a:r>
              <a:rPr lang="en-US" altLang="en-US" sz="1600" b="1" dirty="0">
                <a:solidFill>
                  <a:srgbClr val="FF0000"/>
                </a:solidFill>
                <a:latin typeface="Meiryo UI" panose="020B0604030504040204" pitchFamily="50" charset="-128"/>
                <a:ea typeface="Meiryo UI" panose="020B0604030504040204" pitchFamily="50" charset="-128"/>
              </a:rPr>
              <a:t>Vector control also shortens motor start/stop times while reducing the reaction felt in the hand.</a:t>
            </a:r>
            <a:endParaRPr kumimoji="1" lang="en-US" altLang="ja-JP" sz="2000" b="1" dirty="0">
              <a:solidFill>
                <a:srgbClr val="FF0000"/>
              </a:solidFill>
              <a:latin typeface="Meiryo UI" panose="020B0604030504040204" pitchFamily="50" charset="-128"/>
              <a:ea typeface="Meiryo UI" panose="020B0604030504040204" pitchFamily="50" charset="-128"/>
            </a:endParaRPr>
          </a:p>
        </p:txBody>
      </p:sp>
      <p:pic>
        <p:nvPicPr>
          <p:cNvPr id="8" name="図 7">
            <a:extLst>
              <a:ext uri="{FF2B5EF4-FFF2-40B4-BE49-F238E27FC236}">
                <a16:creationId xmlns:a16="http://schemas.microsoft.com/office/drawing/2014/main" id="{B1699467-99E1-94DC-E401-2DD477A1D3FC}"/>
              </a:ext>
            </a:extLst>
          </p:cNvPr>
          <p:cNvPicPr>
            <a:picLocks noChangeAspect="1"/>
          </p:cNvPicPr>
          <p:nvPr/>
        </p:nvPicPr>
        <p:blipFill>
          <a:blip r:embed="rId2"/>
          <a:stretch>
            <a:fillRect/>
          </a:stretch>
        </p:blipFill>
        <p:spPr>
          <a:xfrm>
            <a:off x="72000" y="6246000"/>
            <a:ext cx="900000" cy="549474"/>
          </a:xfrm>
          <a:prstGeom prst="rect">
            <a:avLst/>
          </a:prstGeom>
        </p:spPr>
      </p:pic>
      <p:pic>
        <p:nvPicPr>
          <p:cNvPr id="12" name="図 11">
            <a:extLst>
              <a:ext uri="{FF2B5EF4-FFF2-40B4-BE49-F238E27FC236}">
                <a16:creationId xmlns:a16="http://schemas.microsoft.com/office/drawing/2014/main" id="{C7557905-280E-4230-71BD-6F640EF8F1F8}"/>
              </a:ext>
            </a:extLst>
          </p:cNvPr>
          <p:cNvPicPr>
            <a:picLocks noChangeAspect="1"/>
          </p:cNvPicPr>
          <p:nvPr/>
        </p:nvPicPr>
        <p:blipFill>
          <a:blip r:embed="rId3"/>
          <a:stretch>
            <a:fillRect/>
          </a:stretch>
        </p:blipFill>
        <p:spPr>
          <a:xfrm>
            <a:off x="5922382" y="3183468"/>
            <a:ext cx="6185336" cy="2068440"/>
          </a:xfrm>
          <a:prstGeom prst="rect">
            <a:avLst/>
          </a:prstGeom>
        </p:spPr>
      </p:pic>
      <p:sp>
        <p:nvSpPr>
          <p:cNvPr id="5" name="スライド番号プレースホルダー 2">
            <a:extLst>
              <a:ext uri="{FF2B5EF4-FFF2-40B4-BE49-F238E27FC236}">
                <a16:creationId xmlns:a16="http://schemas.microsoft.com/office/drawing/2014/main" id="{71E64684-E22B-57A2-E231-1FC535A4523E}"/>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15</a:t>
            </a:fld>
            <a:endParaRPr lang="en-US" altLang="ja-JP" noProof="0" dirty="0"/>
          </a:p>
        </p:txBody>
      </p:sp>
      <p:grpSp>
        <p:nvGrpSpPr>
          <p:cNvPr id="7" name="グループ化 6">
            <a:extLst>
              <a:ext uri="{FF2B5EF4-FFF2-40B4-BE49-F238E27FC236}">
                <a16:creationId xmlns:a16="http://schemas.microsoft.com/office/drawing/2014/main" id="{C60B6B53-7CFF-5A2C-13C0-2D8C1B7B0879}"/>
              </a:ext>
            </a:extLst>
          </p:cNvPr>
          <p:cNvGrpSpPr/>
          <p:nvPr/>
        </p:nvGrpSpPr>
        <p:grpSpPr>
          <a:xfrm>
            <a:off x="133498" y="3177347"/>
            <a:ext cx="5902966" cy="2825037"/>
            <a:chOff x="302833" y="2917700"/>
            <a:chExt cx="5902966" cy="2825037"/>
          </a:xfrm>
        </p:grpSpPr>
        <p:pic>
          <p:nvPicPr>
            <p:cNvPr id="10" name="図 9">
              <a:extLst>
                <a:ext uri="{FF2B5EF4-FFF2-40B4-BE49-F238E27FC236}">
                  <a16:creationId xmlns:a16="http://schemas.microsoft.com/office/drawing/2014/main" id="{D69D80AF-D3EB-737F-568B-99F76DF8A4EB}"/>
                </a:ext>
              </a:extLst>
            </p:cNvPr>
            <p:cNvPicPr>
              <a:picLocks noChangeAspect="1"/>
            </p:cNvPicPr>
            <p:nvPr/>
          </p:nvPicPr>
          <p:blipFill>
            <a:blip r:embed="rId4"/>
            <a:srcRect l="1497" r="-1"/>
            <a:stretch>
              <a:fillRect/>
            </a:stretch>
          </p:blipFill>
          <p:spPr>
            <a:xfrm>
              <a:off x="302833" y="2917700"/>
              <a:ext cx="5896798" cy="2825037"/>
            </a:xfrm>
            <a:prstGeom prst="rect">
              <a:avLst/>
            </a:prstGeom>
          </p:spPr>
        </p:pic>
        <p:sp>
          <p:nvSpPr>
            <p:cNvPr id="4" name="テキスト ボックス 3">
              <a:extLst>
                <a:ext uri="{FF2B5EF4-FFF2-40B4-BE49-F238E27FC236}">
                  <a16:creationId xmlns:a16="http://schemas.microsoft.com/office/drawing/2014/main" id="{8AEAF0C8-C44E-1DC1-AF9F-1B76D6DE5E84}"/>
                </a:ext>
              </a:extLst>
            </p:cNvPr>
            <p:cNvSpPr txBox="1"/>
            <p:nvPr/>
          </p:nvSpPr>
          <p:spPr>
            <a:xfrm>
              <a:off x="5305799" y="4772718"/>
              <a:ext cx="900000" cy="230832"/>
            </a:xfrm>
            <a:prstGeom prst="rect">
              <a:avLst/>
            </a:prstGeom>
            <a:noFill/>
          </p:spPr>
          <p:txBody>
            <a:bodyPr wrap="square" rtlCol="0">
              <a:spAutoFit/>
            </a:bodyPr>
            <a:lstStyle/>
            <a:p>
              <a:r>
                <a:rPr kumimoji="1" lang="en" altLang="ja-JP" sz="900" b="1" dirty="0">
                  <a:latin typeface="Meiryo UI" panose="020B0604030504040204" pitchFamily="50" charset="-128"/>
                  <a:ea typeface="Meiryo UI" panose="020B0604030504040204" pitchFamily="50" charset="-128"/>
                </a:rPr>
                <a:t>*</a:t>
              </a:r>
              <a:r>
                <a:rPr kumimoji="1" lang="en-US" altLang="ja-JP" sz="900" b="1" dirty="0">
                  <a:latin typeface="Meiryo UI" panose="020B0604030504040204" pitchFamily="50" charset="-128"/>
                  <a:ea typeface="Meiryo UI" panose="020B0604030504040204" pitchFamily="50" charset="-128"/>
                </a:rPr>
                <a:t>ENK-410S</a:t>
              </a:r>
              <a:endParaRPr kumimoji="1" lang="ja-JP" altLang="en-US" sz="2000" dirty="0">
                <a:latin typeface="NSK-TSR-J DB" panose="02020700000000000000" pitchFamily="18" charset="-128"/>
                <a:ea typeface="NSK-TSR-J DB" panose="02020700000000000000" pitchFamily="18" charset="-128"/>
              </a:endParaRPr>
            </a:p>
          </p:txBody>
        </p:sp>
      </p:grpSp>
    </p:spTree>
    <p:extLst>
      <p:ext uri="{BB962C8B-B14F-4D97-AF65-F5344CB8AC3E}">
        <p14:creationId xmlns:p14="http://schemas.microsoft.com/office/powerpoint/2010/main" val="283690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9483165E-FA70-A6E5-B63E-ABB3B8069359}"/>
              </a:ext>
            </a:extLst>
          </p:cNvPr>
          <p:cNvSpPr/>
          <p:nvPr/>
        </p:nvSpPr>
        <p:spPr>
          <a:xfrm>
            <a:off x="1206595" y="610265"/>
            <a:ext cx="10274134" cy="61544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タイトル 1">
            <a:extLst>
              <a:ext uri="{FF2B5EF4-FFF2-40B4-BE49-F238E27FC236}">
                <a16:creationId xmlns:a16="http://schemas.microsoft.com/office/drawing/2014/main" id="{72946CC6-EF79-7B6B-5A08-AD7A59AEC3C4}"/>
              </a:ext>
            </a:extLst>
          </p:cNvPr>
          <p:cNvSpPr>
            <a:spLocks noGrp="1"/>
          </p:cNvSpPr>
          <p:nvPr>
            <p:ph type="title"/>
          </p:nvPr>
        </p:nvSpPr>
        <p:spPr>
          <a:xfrm>
            <a:off x="2331720" y="93268"/>
            <a:ext cx="9372600" cy="431596"/>
          </a:xfrm>
        </p:spPr>
        <p:txBody>
          <a:bodyPr wrap="square" lIns="91440" tIns="45720" rIns="91440" bIns="45720" anchorCtr="0">
            <a:normAutofit fontScale="90000"/>
          </a:bodyPr>
          <a:lstStyle/>
          <a:p>
            <a:pPr marL="0" indent="0" algn="l"/>
            <a:r>
              <a:rPr lang="en" altLang="en-US" sz="2700" b="1" dirty="0"/>
              <a:t>Features: Motors – Four Types of Motors</a:t>
            </a:r>
            <a:endParaRPr kumimoji="1" lang="ja-JP" altLang="en-US" b="1" dirty="0"/>
          </a:p>
        </p:txBody>
      </p:sp>
      <p:pic>
        <p:nvPicPr>
          <p:cNvPr id="3" name="図 2">
            <a:extLst>
              <a:ext uri="{FF2B5EF4-FFF2-40B4-BE49-F238E27FC236}">
                <a16:creationId xmlns:a16="http://schemas.microsoft.com/office/drawing/2014/main" id="{FFD83D96-E8CB-710C-DDB0-77297972F151}"/>
              </a:ext>
            </a:extLst>
          </p:cNvPr>
          <p:cNvPicPr>
            <a:picLocks noChangeAspect="1"/>
          </p:cNvPicPr>
          <p:nvPr/>
        </p:nvPicPr>
        <p:blipFill>
          <a:blip r:embed="rId3"/>
          <a:stretch>
            <a:fillRect/>
          </a:stretch>
        </p:blipFill>
        <p:spPr>
          <a:xfrm>
            <a:off x="72000" y="6246000"/>
            <a:ext cx="900000" cy="549474"/>
          </a:xfrm>
          <a:prstGeom prst="rect">
            <a:avLst/>
          </a:prstGeom>
        </p:spPr>
      </p:pic>
      <p:pic>
        <p:nvPicPr>
          <p:cNvPr id="8" name="コンテンツ プレースホルダー 7">
            <a:extLst>
              <a:ext uri="{FF2B5EF4-FFF2-40B4-BE49-F238E27FC236}">
                <a16:creationId xmlns:a16="http://schemas.microsoft.com/office/drawing/2014/main" id="{261690EA-C351-7860-6347-2F1B5BF1D59D}"/>
              </a:ext>
            </a:extLst>
          </p:cNvPr>
          <p:cNvPicPr>
            <a:picLocks noGrp="1" noChangeAspect="1"/>
          </p:cNvPicPr>
          <p:nvPr>
            <p:ph idx="1"/>
          </p:nvPr>
        </p:nvPicPr>
        <p:blipFill>
          <a:blip r:embed="rId4"/>
          <a:stretch>
            <a:fillRect/>
          </a:stretch>
        </p:blipFill>
        <p:spPr>
          <a:xfrm>
            <a:off x="2578226" y="3429355"/>
            <a:ext cx="3621926" cy="3253595"/>
          </a:xfrm>
          <a:prstGeom prst="rect">
            <a:avLst/>
          </a:prstGeom>
        </p:spPr>
      </p:pic>
      <p:pic>
        <p:nvPicPr>
          <p:cNvPr id="18" name="図 17">
            <a:extLst>
              <a:ext uri="{FF2B5EF4-FFF2-40B4-BE49-F238E27FC236}">
                <a16:creationId xmlns:a16="http://schemas.microsoft.com/office/drawing/2014/main" id="{B9533AF4-114E-E69F-9D30-EE130CA8F4FC}"/>
              </a:ext>
            </a:extLst>
          </p:cNvPr>
          <p:cNvPicPr>
            <a:picLocks noChangeAspect="1"/>
          </p:cNvPicPr>
          <p:nvPr/>
        </p:nvPicPr>
        <p:blipFill>
          <a:blip r:embed="rId5"/>
          <a:srcRect/>
          <a:stretch>
            <a:fillRect/>
          </a:stretch>
        </p:blipFill>
        <p:spPr>
          <a:xfrm>
            <a:off x="2570434" y="1976996"/>
            <a:ext cx="2191055" cy="1133633"/>
          </a:xfrm>
          <a:prstGeom prst="rect">
            <a:avLst/>
          </a:prstGeom>
        </p:spPr>
      </p:pic>
      <p:pic>
        <p:nvPicPr>
          <p:cNvPr id="27" name="図 26">
            <a:extLst>
              <a:ext uri="{FF2B5EF4-FFF2-40B4-BE49-F238E27FC236}">
                <a16:creationId xmlns:a16="http://schemas.microsoft.com/office/drawing/2014/main" id="{8024AC24-6FE9-9AF7-5041-774630920031}"/>
              </a:ext>
            </a:extLst>
          </p:cNvPr>
          <p:cNvPicPr>
            <a:picLocks noChangeAspect="1"/>
          </p:cNvPicPr>
          <p:nvPr/>
        </p:nvPicPr>
        <p:blipFill>
          <a:blip r:embed="rId6"/>
          <a:srcRect l="6698" t="9530" r="11127" b="6175"/>
          <a:stretch>
            <a:fillRect/>
          </a:stretch>
        </p:blipFill>
        <p:spPr>
          <a:xfrm>
            <a:off x="6901161" y="731894"/>
            <a:ext cx="1397795" cy="466725"/>
          </a:xfrm>
          <a:prstGeom prst="rect">
            <a:avLst/>
          </a:prstGeom>
        </p:spPr>
      </p:pic>
      <p:pic>
        <p:nvPicPr>
          <p:cNvPr id="29" name="図 28">
            <a:extLst>
              <a:ext uri="{FF2B5EF4-FFF2-40B4-BE49-F238E27FC236}">
                <a16:creationId xmlns:a16="http://schemas.microsoft.com/office/drawing/2014/main" id="{9F9520B1-61B9-F775-D54C-9DF200F89678}"/>
              </a:ext>
            </a:extLst>
          </p:cNvPr>
          <p:cNvPicPr>
            <a:picLocks noChangeAspect="1"/>
          </p:cNvPicPr>
          <p:nvPr/>
        </p:nvPicPr>
        <p:blipFill>
          <a:blip r:embed="rId7"/>
          <a:srcRect l="1732" t="6895" r="8905" b="7489"/>
          <a:stretch>
            <a:fillRect/>
          </a:stretch>
        </p:blipFill>
        <p:spPr>
          <a:xfrm>
            <a:off x="6901161" y="4842997"/>
            <a:ext cx="1475533" cy="495300"/>
          </a:xfrm>
          <a:prstGeom prst="rect">
            <a:avLst/>
          </a:prstGeom>
        </p:spPr>
      </p:pic>
      <p:pic>
        <p:nvPicPr>
          <p:cNvPr id="31" name="図 30">
            <a:extLst>
              <a:ext uri="{FF2B5EF4-FFF2-40B4-BE49-F238E27FC236}">
                <a16:creationId xmlns:a16="http://schemas.microsoft.com/office/drawing/2014/main" id="{6EF3E651-02F6-945C-B44E-8E3AD5533679}"/>
              </a:ext>
            </a:extLst>
          </p:cNvPr>
          <p:cNvPicPr>
            <a:picLocks noChangeAspect="1"/>
          </p:cNvPicPr>
          <p:nvPr/>
        </p:nvPicPr>
        <p:blipFill>
          <a:blip r:embed="rId8"/>
          <a:srcRect b="13338"/>
          <a:stretch>
            <a:fillRect/>
          </a:stretch>
        </p:blipFill>
        <p:spPr>
          <a:xfrm>
            <a:off x="8451270" y="1880811"/>
            <a:ext cx="2686425" cy="709989"/>
          </a:xfrm>
          <a:prstGeom prst="rect">
            <a:avLst/>
          </a:prstGeom>
        </p:spPr>
      </p:pic>
      <p:pic>
        <p:nvPicPr>
          <p:cNvPr id="37" name="図 36">
            <a:extLst>
              <a:ext uri="{FF2B5EF4-FFF2-40B4-BE49-F238E27FC236}">
                <a16:creationId xmlns:a16="http://schemas.microsoft.com/office/drawing/2014/main" id="{5E0D71CF-6564-3B48-E7B6-E5F44098A3E3}"/>
              </a:ext>
            </a:extLst>
          </p:cNvPr>
          <p:cNvPicPr>
            <a:picLocks noChangeAspect="1"/>
          </p:cNvPicPr>
          <p:nvPr/>
        </p:nvPicPr>
        <p:blipFill>
          <a:blip r:embed="rId9"/>
          <a:srcRect b="11275"/>
          <a:stretch>
            <a:fillRect/>
          </a:stretch>
        </p:blipFill>
        <p:spPr>
          <a:xfrm>
            <a:off x="8508428" y="3897678"/>
            <a:ext cx="2629267" cy="709989"/>
          </a:xfrm>
          <a:prstGeom prst="rect">
            <a:avLst/>
          </a:prstGeom>
        </p:spPr>
      </p:pic>
      <p:pic>
        <p:nvPicPr>
          <p:cNvPr id="43" name="図 42">
            <a:extLst>
              <a:ext uri="{FF2B5EF4-FFF2-40B4-BE49-F238E27FC236}">
                <a16:creationId xmlns:a16="http://schemas.microsoft.com/office/drawing/2014/main" id="{FA5DCA66-D573-F2B4-7671-FFB14641277F}"/>
              </a:ext>
            </a:extLst>
          </p:cNvPr>
          <p:cNvPicPr>
            <a:picLocks noChangeAspect="1"/>
          </p:cNvPicPr>
          <p:nvPr/>
        </p:nvPicPr>
        <p:blipFill>
          <a:blip r:embed="rId10"/>
          <a:srcRect b="16955"/>
          <a:stretch>
            <a:fillRect/>
          </a:stretch>
        </p:blipFill>
        <p:spPr>
          <a:xfrm>
            <a:off x="8508428" y="6050054"/>
            <a:ext cx="2543530" cy="632896"/>
          </a:xfrm>
          <a:prstGeom prst="rect">
            <a:avLst/>
          </a:prstGeom>
        </p:spPr>
      </p:pic>
      <p:pic>
        <p:nvPicPr>
          <p:cNvPr id="58" name="図 57">
            <a:extLst>
              <a:ext uri="{FF2B5EF4-FFF2-40B4-BE49-F238E27FC236}">
                <a16:creationId xmlns:a16="http://schemas.microsoft.com/office/drawing/2014/main" id="{032EB028-ED5C-441C-B516-43FDAFA4DF0C}"/>
              </a:ext>
            </a:extLst>
          </p:cNvPr>
          <p:cNvPicPr>
            <a:picLocks noChangeAspect="1"/>
          </p:cNvPicPr>
          <p:nvPr/>
        </p:nvPicPr>
        <p:blipFill>
          <a:blip r:embed="rId11"/>
          <a:srcRect/>
          <a:stretch>
            <a:fillRect/>
          </a:stretch>
        </p:blipFill>
        <p:spPr>
          <a:xfrm>
            <a:off x="2564572" y="809610"/>
            <a:ext cx="3716380" cy="882639"/>
          </a:xfrm>
          <a:prstGeom prst="rect">
            <a:avLst/>
          </a:prstGeom>
        </p:spPr>
      </p:pic>
      <p:pic>
        <p:nvPicPr>
          <p:cNvPr id="60" name="図 59">
            <a:extLst>
              <a:ext uri="{FF2B5EF4-FFF2-40B4-BE49-F238E27FC236}">
                <a16:creationId xmlns:a16="http://schemas.microsoft.com/office/drawing/2014/main" id="{3186F799-556E-B4D5-C588-0DD3264C89F8}"/>
              </a:ext>
            </a:extLst>
          </p:cNvPr>
          <p:cNvPicPr>
            <a:picLocks noChangeAspect="1"/>
          </p:cNvPicPr>
          <p:nvPr/>
        </p:nvPicPr>
        <p:blipFill>
          <a:blip r:embed="rId12"/>
          <a:srcRect/>
          <a:stretch>
            <a:fillRect/>
          </a:stretch>
        </p:blipFill>
        <p:spPr>
          <a:xfrm>
            <a:off x="2578226" y="1692250"/>
            <a:ext cx="1619476" cy="285789"/>
          </a:xfrm>
          <a:prstGeom prst="rect">
            <a:avLst/>
          </a:prstGeom>
        </p:spPr>
      </p:pic>
      <p:pic>
        <p:nvPicPr>
          <p:cNvPr id="62" name="図 61">
            <a:extLst>
              <a:ext uri="{FF2B5EF4-FFF2-40B4-BE49-F238E27FC236}">
                <a16:creationId xmlns:a16="http://schemas.microsoft.com/office/drawing/2014/main" id="{143C50A1-4C9C-632E-90B5-2F56A81F5912}"/>
              </a:ext>
            </a:extLst>
          </p:cNvPr>
          <p:cNvPicPr>
            <a:picLocks noChangeAspect="1"/>
          </p:cNvPicPr>
          <p:nvPr/>
        </p:nvPicPr>
        <p:blipFill>
          <a:blip r:embed="rId13"/>
          <a:stretch>
            <a:fillRect/>
          </a:stretch>
        </p:blipFill>
        <p:spPr>
          <a:xfrm>
            <a:off x="8546236" y="731894"/>
            <a:ext cx="2302661" cy="1186696"/>
          </a:xfrm>
          <a:prstGeom prst="rect">
            <a:avLst/>
          </a:prstGeom>
        </p:spPr>
      </p:pic>
      <p:pic>
        <p:nvPicPr>
          <p:cNvPr id="64" name="図 63">
            <a:extLst>
              <a:ext uri="{FF2B5EF4-FFF2-40B4-BE49-F238E27FC236}">
                <a16:creationId xmlns:a16="http://schemas.microsoft.com/office/drawing/2014/main" id="{8D32F205-4C6B-0943-C8AA-3CBC708EF832}"/>
              </a:ext>
            </a:extLst>
          </p:cNvPr>
          <p:cNvPicPr>
            <a:picLocks noChangeAspect="1"/>
          </p:cNvPicPr>
          <p:nvPr/>
        </p:nvPicPr>
        <p:blipFill>
          <a:blip r:embed="rId14"/>
          <a:stretch>
            <a:fillRect/>
          </a:stretch>
        </p:blipFill>
        <p:spPr>
          <a:xfrm>
            <a:off x="8546236" y="2785476"/>
            <a:ext cx="2140045" cy="1148866"/>
          </a:xfrm>
          <a:prstGeom prst="rect">
            <a:avLst/>
          </a:prstGeom>
        </p:spPr>
      </p:pic>
      <p:pic>
        <p:nvPicPr>
          <p:cNvPr id="66" name="図 65">
            <a:extLst>
              <a:ext uri="{FF2B5EF4-FFF2-40B4-BE49-F238E27FC236}">
                <a16:creationId xmlns:a16="http://schemas.microsoft.com/office/drawing/2014/main" id="{39BE8899-EF5B-B5AA-CF8C-23DDD9C3C08F}"/>
              </a:ext>
            </a:extLst>
          </p:cNvPr>
          <p:cNvPicPr>
            <a:picLocks noChangeAspect="1"/>
          </p:cNvPicPr>
          <p:nvPr/>
        </p:nvPicPr>
        <p:blipFill>
          <a:blip r:embed="rId15"/>
          <a:stretch>
            <a:fillRect/>
          </a:stretch>
        </p:blipFill>
        <p:spPr>
          <a:xfrm>
            <a:off x="8559458" y="4842997"/>
            <a:ext cx="2023974" cy="1175462"/>
          </a:xfrm>
          <a:prstGeom prst="rect">
            <a:avLst/>
          </a:prstGeom>
        </p:spPr>
      </p:pic>
      <p:sp>
        <p:nvSpPr>
          <p:cNvPr id="2" name="スライド番号プレースホルダー 2">
            <a:extLst>
              <a:ext uri="{FF2B5EF4-FFF2-40B4-BE49-F238E27FC236}">
                <a16:creationId xmlns:a16="http://schemas.microsoft.com/office/drawing/2014/main" id="{C4967EBA-43C0-8DAE-4E15-3ED4D19B320C}"/>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16</a:t>
            </a:fld>
            <a:endParaRPr lang="en-US" altLang="ja-JP" noProof="0" dirty="0"/>
          </a:p>
        </p:txBody>
      </p:sp>
      <p:grpSp>
        <p:nvGrpSpPr>
          <p:cNvPr id="10" name="グループ化 9">
            <a:extLst>
              <a:ext uri="{FF2B5EF4-FFF2-40B4-BE49-F238E27FC236}">
                <a16:creationId xmlns:a16="http://schemas.microsoft.com/office/drawing/2014/main" id="{F0DF6DA2-AC02-A61B-49CD-495166D53897}"/>
              </a:ext>
            </a:extLst>
          </p:cNvPr>
          <p:cNvGrpSpPr/>
          <p:nvPr/>
        </p:nvGrpSpPr>
        <p:grpSpPr>
          <a:xfrm>
            <a:off x="98422" y="731894"/>
            <a:ext cx="2374134" cy="557731"/>
            <a:chOff x="98422" y="731894"/>
            <a:chExt cx="2374134" cy="557731"/>
          </a:xfrm>
        </p:grpSpPr>
        <p:pic>
          <p:nvPicPr>
            <p:cNvPr id="5" name="図 4">
              <a:extLst>
                <a:ext uri="{FF2B5EF4-FFF2-40B4-BE49-F238E27FC236}">
                  <a16:creationId xmlns:a16="http://schemas.microsoft.com/office/drawing/2014/main" id="{37A03925-9D5D-1A1B-8FF1-BE4912A23812}"/>
                </a:ext>
              </a:extLst>
            </p:cNvPr>
            <p:cNvPicPr>
              <a:picLocks noChangeAspect="1"/>
            </p:cNvPicPr>
            <p:nvPr/>
          </p:nvPicPr>
          <p:blipFill>
            <a:blip r:embed="rId16" cstate="screen">
              <a:extLst>
                <a:ext uri="{28A0092B-C50C-407E-A947-70E740481C1C}">
                  <a14:useLocalDpi xmlns:a14="http://schemas.microsoft.com/office/drawing/2010/main" val="0"/>
                </a:ext>
              </a:extLst>
            </a:blip>
            <a:stretch>
              <a:fillRect/>
            </a:stretch>
          </p:blipFill>
          <p:spPr>
            <a:xfrm>
              <a:off x="98422" y="731894"/>
              <a:ext cx="2374133" cy="557731"/>
            </a:xfrm>
            <a:prstGeom prst="rect">
              <a:avLst/>
            </a:prstGeom>
          </p:spPr>
        </p:pic>
        <p:pic>
          <p:nvPicPr>
            <p:cNvPr id="45" name="図 44">
              <a:extLst>
                <a:ext uri="{FF2B5EF4-FFF2-40B4-BE49-F238E27FC236}">
                  <a16:creationId xmlns:a16="http://schemas.microsoft.com/office/drawing/2014/main" id="{0FDE7622-102F-99C7-8171-A2E9160FD914}"/>
                </a:ext>
              </a:extLst>
            </p:cNvPr>
            <p:cNvPicPr>
              <a:picLocks noChangeAspect="1"/>
            </p:cNvPicPr>
            <p:nvPr/>
          </p:nvPicPr>
          <p:blipFill>
            <a:blip r:embed="rId17"/>
            <a:srcRect l="41004" t="1082"/>
            <a:stretch>
              <a:fillRect/>
            </a:stretch>
          </p:blipFill>
          <p:spPr>
            <a:xfrm>
              <a:off x="1232966" y="1025984"/>
              <a:ext cx="1239590" cy="217625"/>
            </a:xfrm>
            <a:prstGeom prst="rect">
              <a:avLst/>
            </a:prstGeom>
          </p:spPr>
        </p:pic>
        <p:pic>
          <p:nvPicPr>
            <p:cNvPr id="7" name="図 6">
              <a:extLst>
                <a:ext uri="{FF2B5EF4-FFF2-40B4-BE49-F238E27FC236}">
                  <a16:creationId xmlns:a16="http://schemas.microsoft.com/office/drawing/2014/main" id="{E26EDC7C-E3EA-B034-F0D4-57B8C67E6BD7}"/>
                </a:ext>
              </a:extLst>
            </p:cNvPr>
            <p:cNvPicPr>
              <a:picLocks noChangeAspect="1"/>
            </p:cNvPicPr>
            <p:nvPr/>
          </p:nvPicPr>
          <p:blipFill>
            <a:blip r:embed="rId18"/>
            <a:srcRect l="5062"/>
            <a:stretch>
              <a:fillRect/>
            </a:stretch>
          </p:blipFill>
          <p:spPr>
            <a:xfrm>
              <a:off x="98423" y="755464"/>
              <a:ext cx="1350160" cy="270520"/>
            </a:xfrm>
            <a:prstGeom prst="rect">
              <a:avLst/>
            </a:prstGeom>
          </p:spPr>
        </p:pic>
        <p:pic>
          <p:nvPicPr>
            <p:cNvPr id="9" name="図 8">
              <a:extLst>
                <a:ext uri="{FF2B5EF4-FFF2-40B4-BE49-F238E27FC236}">
                  <a16:creationId xmlns:a16="http://schemas.microsoft.com/office/drawing/2014/main" id="{AB9476E3-3BE4-0B2E-DDA0-7543FADA22A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48108" y="1069552"/>
              <a:ext cx="1037375" cy="130487"/>
            </a:xfrm>
            <a:prstGeom prst="rect">
              <a:avLst/>
            </a:prstGeom>
          </p:spPr>
        </p:pic>
      </p:grpSp>
    </p:spTree>
    <p:extLst>
      <p:ext uri="{BB962C8B-B14F-4D97-AF65-F5344CB8AC3E}">
        <p14:creationId xmlns:p14="http://schemas.microsoft.com/office/powerpoint/2010/main" val="2056188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1C052-9809-737D-0FE0-0E29DC91506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3DBB14F-94A7-CE5E-91E6-4EEB0C8E4C30}"/>
              </a:ext>
            </a:extLst>
          </p:cNvPr>
          <p:cNvSpPr>
            <a:spLocks noGrp="1"/>
          </p:cNvSpPr>
          <p:nvPr>
            <p:ph type="title"/>
          </p:nvPr>
        </p:nvSpPr>
        <p:spPr>
          <a:xfrm>
            <a:off x="2331720" y="93268"/>
            <a:ext cx="9372600" cy="431596"/>
          </a:xfrm>
        </p:spPr>
        <p:txBody>
          <a:bodyPr wrap="square" lIns="91440" tIns="45720" rIns="91440" bIns="45720" anchorCtr="0">
            <a:normAutofit/>
          </a:bodyPr>
          <a:lstStyle/>
          <a:p>
            <a:pPr marL="0" indent="0" algn="l"/>
            <a:r>
              <a:rPr lang="en" altLang="en-US" b="1" dirty="0"/>
              <a:t>Features: Motors – 80,000 min</a:t>
            </a:r>
            <a:r>
              <a:rPr lang="en" altLang="en-US" b="1" baseline="30000" dirty="0"/>
              <a:t>-1</a:t>
            </a:r>
            <a:endParaRPr kumimoji="1" lang="ja-JP" altLang="en-US" b="1" dirty="0"/>
          </a:p>
        </p:txBody>
      </p:sp>
      <p:sp>
        <p:nvSpPr>
          <p:cNvPr id="3" name="コンテンツ プレースホルダー 2">
            <a:extLst>
              <a:ext uri="{FF2B5EF4-FFF2-40B4-BE49-F238E27FC236}">
                <a16:creationId xmlns:a16="http://schemas.microsoft.com/office/drawing/2014/main" id="{01EF25B1-2A90-F74D-C7F2-18DB502D3DE0}"/>
              </a:ext>
            </a:extLst>
          </p:cNvPr>
          <p:cNvSpPr>
            <a:spLocks noGrp="1"/>
          </p:cNvSpPr>
          <p:nvPr>
            <p:ph idx="1"/>
          </p:nvPr>
        </p:nvSpPr>
        <p:spPr>
          <a:xfrm>
            <a:off x="673816" y="816163"/>
            <a:ext cx="10919873" cy="5741888"/>
          </a:xfrm>
        </p:spPr>
        <p:txBody>
          <a:bodyPr vert="horz" lIns="91440" tIns="45720" rIns="91440" bIns="45720" rtlCol="0" anchor="t">
            <a:normAutofit/>
          </a:bodyPr>
          <a:lstStyle/>
          <a:p>
            <a:r>
              <a:rPr lang="en" altLang="en-US" dirty="0">
                <a:solidFill>
                  <a:schemeClr val="tx1">
                    <a:lumMod val="75000"/>
                    <a:lumOff val="25000"/>
                  </a:schemeClr>
                </a:solidFill>
                <a:latin typeface="Meiryo UI" panose="020B0604030504040204" pitchFamily="50" charset="-128"/>
                <a:ea typeface="Meiryo UI" panose="020B0604030504040204" pitchFamily="50" charset="-128"/>
              </a:rPr>
              <a:t>• Newly developed 80,000 min</a:t>
            </a:r>
            <a:r>
              <a:rPr lang="en-US" altLang="ja-JP" baseline="30000" dirty="0">
                <a:solidFill>
                  <a:schemeClr val="tx1">
                    <a:lumMod val="75000"/>
                    <a:lumOff val="25000"/>
                  </a:schemeClr>
                </a:solidFill>
                <a:latin typeface="Meiryo UI" panose="020B0604030504040204" pitchFamily="50" charset="-128"/>
                <a:ea typeface="Meiryo UI" panose="020B0604030504040204" pitchFamily="50" charset="-128"/>
              </a:rPr>
              <a:t>-1</a:t>
            </a:r>
            <a:r>
              <a:rPr lang="en" altLang="en-US" dirty="0">
                <a:solidFill>
                  <a:schemeClr val="tx1">
                    <a:lumMod val="75000"/>
                    <a:lumOff val="25000"/>
                  </a:schemeClr>
                </a:solidFill>
                <a:latin typeface="Meiryo UI" panose="020B0604030504040204" pitchFamily="50" charset="-128"/>
                <a:ea typeface="Meiryo UI" panose="020B0604030504040204" pitchFamily="50" charset="-128"/>
              </a:rPr>
              <a:t> high-speed motor</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a:p>
            <a:pPr lvl="1"/>
            <a:r>
              <a:rPr lang="en-US" altLang="en-US" sz="2000" dirty="0">
                <a:solidFill>
                  <a:schemeClr val="tx1">
                    <a:lumMod val="75000"/>
                    <a:lumOff val="25000"/>
                  </a:schemeClr>
                </a:solidFill>
                <a:latin typeface="Meiryo UI" panose="020B0604030504040204" pitchFamily="50" charset="-128"/>
                <a:ea typeface="Meiryo UI" panose="020B0604030504040204" pitchFamily="50" charset="-128"/>
              </a:rPr>
              <a:t>A top speed of 80,000 min</a:t>
            </a:r>
            <a:r>
              <a:rPr lang="en-US" altLang="en-US" sz="2000" baseline="30000" dirty="0">
                <a:solidFill>
                  <a:schemeClr val="tx1">
                    <a:lumMod val="75000"/>
                    <a:lumOff val="25000"/>
                  </a:schemeClr>
                </a:solidFill>
                <a:latin typeface="Meiryo UI" panose="020B0604030504040204" pitchFamily="50" charset="-128"/>
                <a:ea typeface="Meiryo UI" panose="020B0604030504040204" pitchFamily="50" charset="-128"/>
              </a:rPr>
              <a:t>-1</a:t>
            </a:r>
            <a:r>
              <a:rPr lang="en-US" altLang="en-US" sz="2000" dirty="0">
                <a:solidFill>
                  <a:schemeClr val="tx1">
                    <a:lumMod val="75000"/>
                    <a:lumOff val="25000"/>
                  </a:schemeClr>
                </a:solidFill>
                <a:latin typeface="Meiryo UI" panose="020B0604030504040204" pitchFamily="50" charset="-128"/>
                <a:ea typeface="Meiryo UI" panose="020B0604030504040204" pitchFamily="50" charset="-128"/>
              </a:rPr>
              <a:t> enables even more precise, fine grinding than before. Stable rotation contributes to a precise finish.</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a:p>
            <a:r>
              <a:rPr lang="en" altLang="en-US" dirty="0">
                <a:solidFill>
                  <a:schemeClr val="tx1">
                    <a:lumMod val="75000"/>
                    <a:lumOff val="25000"/>
                  </a:schemeClr>
                </a:solidFill>
                <a:latin typeface="Meiryo UI" panose="020B0604030504040204" pitchFamily="50" charset="-128"/>
                <a:ea typeface="Meiryo UI" panose="020B0604030504040204" pitchFamily="50" charset="-128"/>
              </a:rPr>
              <a:t>• Reduced heat generation</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a:p>
            <a:pPr lvl="1"/>
            <a:r>
              <a:rPr lang="en-US" altLang="en-US" sz="2000" dirty="0">
                <a:solidFill>
                  <a:schemeClr val="tx1">
                    <a:lumMod val="75000"/>
                    <a:lumOff val="25000"/>
                  </a:schemeClr>
                </a:solidFill>
                <a:latin typeface="Meiryo UI" panose="020B0604030504040204" pitchFamily="50" charset="-128"/>
                <a:ea typeface="Meiryo UI" panose="020B0604030504040204" pitchFamily="50" charset="-128"/>
              </a:rPr>
              <a:t>Adopting an amorphous core keeps heat generation low even at high speed, allowing for smooth grinding. We achieved an approximately 39% reduction in temperature rise ΔT.</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a:p>
            <a:r>
              <a:rPr lang="en" altLang="en-US" dirty="0">
                <a:solidFill>
                  <a:schemeClr val="tx1">
                    <a:lumMod val="75000"/>
                    <a:lumOff val="25000"/>
                  </a:schemeClr>
                </a:solidFill>
                <a:latin typeface="Meiryo UI" panose="020B0604030504040204" pitchFamily="50" charset="-128"/>
                <a:ea typeface="Meiryo UI" panose="020B0604030504040204" pitchFamily="50" charset="-128"/>
              </a:rPr>
              <a:t>• Compact and lightweight: 132 g</a:t>
            </a:r>
          </a:p>
          <a:p>
            <a:pPr lvl="1"/>
            <a:r>
              <a:rPr lang="en" altLang="en-US" sz="2000" dirty="0">
                <a:solidFill>
                  <a:schemeClr val="tx1">
                    <a:lumMod val="75000"/>
                    <a:lumOff val="25000"/>
                  </a:schemeClr>
                </a:solidFill>
                <a:latin typeface="Meiryo UI" panose="020B0604030504040204" pitchFamily="50" charset="-128"/>
                <a:ea typeface="Meiryo UI" panose="020B0604030504040204" pitchFamily="50" charset="-128"/>
              </a:rPr>
              <a:t>A compact design that fits comfortably in the hand.</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a:p>
            <a:pPr lvl="1"/>
            <a:r>
              <a:rPr lang="en-US" altLang="en-US" sz="2000" dirty="0">
                <a:solidFill>
                  <a:schemeClr val="tx1">
                    <a:lumMod val="75000"/>
                    <a:lumOff val="25000"/>
                  </a:schemeClr>
                </a:solidFill>
                <a:latin typeface="Meiryo UI" panose="020B0604030504040204" pitchFamily="50" charset="-128"/>
                <a:ea typeface="Meiryo UI" panose="020B0604030504040204" pitchFamily="50" charset="-128"/>
              </a:rPr>
              <a:t>Weight is reduced by up to 48% compared with previous </a:t>
            </a:r>
          </a:p>
          <a:p>
            <a:pPr lvl="1"/>
            <a:r>
              <a:rPr lang="en-US" altLang="en-US" sz="2000" dirty="0">
                <a:solidFill>
                  <a:schemeClr val="tx1">
                    <a:lumMod val="75000"/>
                    <a:lumOff val="25000"/>
                  </a:schemeClr>
                </a:solidFill>
                <a:latin typeface="Meiryo UI" panose="020B0604030504040204" pitchFamily="50" charset="-128"/>
                <a:ea typeface="Meiryo UI" panose="020B0604030504040204" pitchFamily="50" charset="-128"/>
              </a:rPr>
              <a:t>motor-and-handpiece combinations.</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a:p>
            <a:pPr lvl="1">
              <a:spcAft>
                <a:spcPts val="1200"/>
              </a:spcAft>
            </a:pPr>
            <a:r>
              <a:rPr lang="en-US" altLang="en-US" sz="2000" dirty="0">
                <a:solidFill>
                  <a:schemeClr val="tx1">
                    <a:lumMod val="75000"/>
                    <a:lumOff val="25000"/>
                  </a:schemeClr>
                </a:solidFill>
                <a:latin typeface="Meiryo UI" panose="020B0604030504040204" pitchFamily="50" charset="-128"/>
                <a:ea typeface="Meiryo UI" panose="020B0604030504040204" pitchFamily="50" charset="-128"/>
              </a:rPr>
              <a:t>Comparable in weight to the UHT MSG-3BSPlus.</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a:p>
            <a:r>
              <a:rPr lang="en" altLang="en-US" dirty="0">
                <a:solidFill>
                  <a:schemeClr val="tx1">
                    <a:lumMod val="75000"/>
                    <a:lumOff val="25000"/>
                  </a:schemeClr>
                </a:solidFill>
                <a:latin typeface="Meiryo UI" panose="020B0604030504040204" pitchFamily="50" charset="-128"/>
                <a:ea typeface="Meiryo UI" panose="020B0604030504040204" pitchFamily="50" charset="-128"/>
              </a:rPr>
              <a:t>• </a:t>
            </a:r>
            <a:r>
              <a:rPr lang="en-US" altLang="en-US" dirty="0">
                <a:solidFill>
                  <a:schemeClr val="tx1">
                    <a:lumMod val="75000"/>
                    <a:lumOff val="25000"/>
                  </a:schemeClr>
                </a:solidFill>
                <a:latin typeface="Meiryo UI" panose="020B0604030504040204" pitchFamily="50" charset="-128"/>
                <a:ea typeface="Meiryo UI" panose="020B0604030504040204" pitchFamily="50" charset="-128"/>
              </a:rPr>
              <a:t>Uses a high-efficiency brushless DC motor</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F86CD7CA-8147-49CD-6C44-7B660B239821}"/>
              </a:ext>
            </a:extLst>
          </p:cNvPr>
          <p:cNvPicPr>
            <a:picLocks noChangeAspect="1"/>
          </p:cNvPicPr>
          <p:nvPr/>
        </p:nvPicPr>
        <p:blipFill>
          <a:blip r:embed="rId2" cstate="screen">
            <a:extLst>
              <a:ext uri="{28A0092B-C50C-407E-A947-70E740481C1C}">
                <a14:useLocalDpi xmlns:a14="http://schemas.microsoft.com/office/drawing/2010/main"/>
              </a:ext>
            </a:extLst>
          </a:blip>
          <a:srcRect r="19398" b="6128"/>
          <a:stretch>
            <a:fillRect/>
          </a:stretch>
        </p:blipFill>
        <p:spPr>
          <a:xfrm>
            <a:off x="6295771" y="2939236"/>
            <a:ext cx="5896229" cy="3856238"/>
          </a:xfrm>
          <a:prstGeom prst="rect">
            <a:avLst/>
          </a:prstGeom>
        </p:spPr>
      </p:pic>
      <p:pic>
        <p:nvPicPr>
          <p:cNvPr id="5" name="図 4">
            <a:extLst>
              <a:ext uri="{FF2B5EF4-FFF2-40B4-BE49-F238E27FC236}">
                <a16:creationId xmlns:a16="http://schemas.microsoft.com/office/drawing/2014/main" id="{9A469AFE-678C-E484-8823-46319D7EB50F}"/>
              </a:ext>
            </a:extLst>
          </p:cNvPr>
          <p:cNvPicPr>
            <a:picLocks noChangeAspect="1"/>
          </p:cNvPicPr>
          <p:nvPr/>
        </p:nvPicPr>
        <p:blipFill>
          <a:blip r:embed="rId3"/>
          <a:stretch>
            <a:fillRect/>
          </a:stretch>
        </p:blipFill>
        <p:spPr>
          <a:xfrm>
            <a:off x="72000" y="6246000"/>
            <a:ext cx="900000" cy="549474"/>
          </a:xfrm>
          <a:prstGeom prst="rect">
            <a:avLst/>
          </a:prstGeom>
        </p:spPr>
      </p:pic>
      <p:sp>
        <p:nvSpPr>
          <p:cNvPr id="4" name="スライド番号プレースホルダー 2">
            <a:extLst>
              <a:ext uri="{FF2B5EF4-FFF2-40B4-BE49-F238E27FC236}">
                <a16:creationId xmlns:a16="http://schemas.microsoft.com/office/drawing/2014/main" id="{0E5535B9-26C4-9F13-5F23-29ED6AAFD591}"/>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17</a:t>
            </a:fld>
            <a:endParaRPr lang="en-US" altLang="ja-JP" noProof="0" dirty="0"/>
          </a:p>
        </p:txBody>
      </p:sp>
    </p:spTree>
    <p:extLst>
      <p:ext uri="{BB962C8B-B14F-4D97-AF65-F5344CB8AC3E}">
        <p14:creationId xmlns:p14="http://schemas.microsoft.com/office/powerpoint/2010/main" val="888637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FD04524A-44A5-B30E-D01A-3B9A628DC4BF}"/>
              </a:ext>
            </a:extLst>
          </p:cNvPr>
          <p:cNvSpPr>
            <a:spLocks noGrp="1"/>
          </p:cNvSpPr>
          <p:nvPr>
            <p:ph type="title"/>
          </p:nvPr>
        </p:nvSpPr>
        <p:spPr>
          <a:xfrm>
            <a:off x="2331720" y="93268"/>
            <a:ext cx="9372600" cy="431596"/>
          </a:xfrm>
        </p:spPr>
        <p:txBody>
          <a:bodyPr wrap="square" lIns="91440" tIns="45720" rIns="91440" bIns="45720" anchorCtr="0">
            <a:normAutofit fontScale="90000"/>
          </a:bodyPr>
          <a:lstStyle/>
          <a:p>
            <a:pPr marL="0" indent="0" algn="l"/>
            <a:r>
              <a:rPr lang="en" altLang="en-US" sz="2700" b="1" dirty="0"/>
              <a:t>Features: Motors – Brushless DC Motor</a:t>
            </a:r>
            <a:endParaRPr kumimoji="1" lang="ja-JP" altLang="en-US" b="1" dirty="0"/>
          </a:p>
        </p:txBody>
      </p:sp>
      <p:sp>
        <p:nvSpPr>
          <p:cNvPr id="2" name="スライド番号プレースホルダー 2">
            <a:extLst>
              <a:ext uri="{FF2B5EF4-FFF2-40B4-BE49-F238E27FC236}">
                <a16:creationId xmlns:a16="http://schemas.microsoft.com/office/drawing/2014/main" id="{816901B7-5975-1172-B6C7-30F7A50D9FD0}"/>
              </a:ext>
            </a:extLst>
          </p:cNvPr>
          <p:cNvSpPr>
            <a:spLocks noGrp="1"/>
          </p:cNvSpPr>
          <p:nvPr>
            <p:ph type="sldNum" sz="quarter" idx="12"/>
          </p:nvPr>
        </p:nvSpPr>
        <p:spPr>
          <a:xfrm>
            <a:off x="9360000" y="6408000"/>
            <a:ext cx="2743200" cy="365125"/>
          </a:xfrm>
        </p:spPr>
        <p:txBody>
          <a:bodyPr/>
          <a:lstStyle/>
          <a:p>
            <a:fld id="{D3C2DD9F-D2B3-42EE-8491-A364FC0D16A5}" type="slidenum">
              <a:rPr lang="en-US" altLang="ja-JP" noProof="0" smtClean="0"/>
              <a:pPr/>
              <a:t>18</a:t>
            </a:fld>
            <a:endParaRPr lang="en-US" altLang="ja-JP" noProof="0" dirty="0"/>
          </a:p>
        </p:txBody>
      </p:sp>
      <p:grpSp>
        <p:nvGrpSpPr>
          <p:cNvPr id="24" name="グループ化 23">
            <a:extLst>
              <a:ext uri="{FF2B5EF4-FFF2-40B4-BE49-F238E27FC236}">
                <a16:creationId xmlns:a16="http://schemas.microsoft.com/office/drawing/2014/main" id="{37CCC6EB-CD17-2049-85BC-AA2C0E2E8943}"/>
              </a:ext>
            </a:extLst>
          </p:cNvPr>
          <p:cNvGrpSpPr/>
          <p:nvPr/>
        </p:nvGrpSpPr>
        <p:grpSpPr>
          <a:xfrm>
            <a:off x="904150" y="723522"/>
            <a:ext cx="11016911" cy="5740922"/>
            <a:chOff x="904150" y="723522"/>
            <a:chExt cx="11016911" cy="5740922"/>
          </a:xfrm>
        </p:grpSpPr>
        <p:pic>
          <p:nvPicPr>
            <p:cNvPr id="23" name="図 22">
              <a:extLst>
                <a:ext uri="{FF2B5EF4-FFF2-40B4-BE49-F238E27FC236}">
                  <a16:creationId xmlns:a16="http://schemas.microsoft.com/office/drawing/2014/main" id="{316CFCB2-54CD-408F-CB90-DD5A95D8852E}"/>
                </a:ext>
              </a:extLst>
            </p:cNvPr>
            <p:cNvPicPr>
              <a:picLocks noChangeAspect="1"/>
            </p:cNvPicPr>
            <p:nvPr/>
          </p:nvPicPr>
          <p:blipFill>
            <a:blip r:embed="rId2"/>
            <a:stretch>
              <a:fillRect/>
            </a:stretch>
          </p:blipFill>
          <p:spPr>
            <a:xfrm>
              <a:off x="904150" y="723522"/>
              <a:ext cx="11016910" cy="5740922"/>
            </a:xfrm>
            <a:prstGeom prst="rect">
              <a:avLst/>
            </a:prstGeom>
          </p:spPr>
        </p:pic>
        <p:pic>
          <p:nvPicPr>
            <p:cNvPr id="5" name="図 4">
              <a:extLst>
                <a:ext uri="{FF2B5EF4-FFF2-40B4-BE49-F238E27FC236}">
                  <a16:creationId xmlns:a16="http://schemas.microsoft.com/office/drawing/2014/main" id="{3B1193AB-48A4-D8DF-CDA3-C887E9C3D3E1}"/>
                </a:ext>
              </a:extLst>
            </p:cNvPr>
            <p:cNvPicPr>
              <a:picLocks noChangeAspect="1"/>
            </p:cNvPicPr>
            <p:nvPr/>
          </p:nvPicPr>
          <p:blipFill>
            <a:blip r:embed="rId3"/>
            <a:stretch>
              <a:fillRect/>
            </a:stretch>
          </p:blipFill>
          <p:spPr>
            <a:xfrm>
              <a:off x="904150" y="723522"/>
              <a:ext cx="687259" cy="2704699"/>
            </a:xfrm>
            <a:prstGeom prst="rect">
              <a:avLst/>
            </a:prstGeom>
          </p:spPr>
        </p:pic>
        <p:pic>
          <p:nvPicPr>
            <p:cNvPr id="10" name="図 9">
              <a:extLst>
                <a:ext uri="{FF2B5EF4-FFF2-40B4-BE49-F238E27FC236}">
                  <a16:creationId xmlns:a16="http://schemas.microsoft.com/office/drawing/2014/main" id="{F90DE173-324B-C906-F1C1-2EA24C6B5F6F}"/>
                </a:ext>
              </a:extLst>
            </p:cNvPr>
            <p:cNvPicPr>
              <a:picLocks noChangeAspect="1"/>
            </p:cNvPicPr>
            <p:nvPr/>
          </p:nvPicPr>
          <p:blipFill>
            <a:blip r:embed="rId4"/>
            <a:stretch>
              <a:fillRect/>
            </a:stretch>
          </p:blipFill>
          <p:spPr>
            <a:xfrm rot="16200000">
              <a:off x="10274206" y="4817589"/>
              <a:ext cx="2617279" cy="676428"/>
            </a:xfrm>
            <a:prstGeom prst="rect">
              <a:avLst/>
            </a:prstGeom>
          </p:spPr>
        </p:pic>
        <p:pic>
          <p:nvPicPr>
            <p:cNvPr id="19" name="図 18">
              <a:extLst>
                <a:ext uri="{FF2B5EF4-FFF2-40B4-BE49-F238E27FC236}">
                  <a16:creationId xmlns:a16="http://schemas.microsoft.com/office/drawing/2014/main" id="{902F2FF9-E567-F82D-BD4B-5F7BFCB5F851}"/>
                </a:ext>
              </a:extLst>
            </p:cNvPr>
            <p:cNvPicPr>
              <a:picLocks noChangeAspect="1"/>
            </p:cNvPicPr>
            <p:nvPr/>
          </p:nvPicPr>
          <p:blipFill>
            <a:blip r:embed="rId4"/>
            <a:stretch>
              <a:fillRect/>
            </a:stretch>
          </p:blipFill>
          <p:spPr>
            <a:xfrm rot="16200000">
              <a:off x="10414211" y="5566173"/>
              <a:ext cx="1396168" cy="400372"/>
            </a:xfrm>
            <a:prstGeom prst="rect">
              <a:avLst/>
            </a:prstGeom>
          </p:spPr>
        </p:pic>
        <p:pic>
          <p:nvPicPr>
            <p:cNvPr id="21" name="図 20">
              <a:extLst>
                <a:ext uri="{FF2B5EF4-FFF2-40B4-BE49-F238E27FC236}">
                  <a16:creationId xmlns:a16="http://schemas.microsoft.com/office/drawing/2014/main" id="{4752A20E-9106-A66D-EDE9-A6826BCF2FAE}"/>
                </a:ext>
              </a:extLst>
            </p:cNvPr>
            <p:cNvPicPr>
              <a:picLocks noChangeAspect="1"/>
            </p:cNvPicPr>
            <p:nvPr/>
          </p:nvPicPr>
          <p:blipFill>
            <a:blip r:embed="rId4"/>
            <a:stretch>
              <a:fillRect/>
            </a:stretch>
          </p:blipFill>
          <p:spPr>
            <a:xfrm rot="16200000">
              <a:off x="11102620" y="3143956"/>
              <a:ext cx="1320799" cy="316083"/>
            </a:xfrm>
            <a:prstGeom prst="rect">
              <a:avLst/>
            </a:prstGeom>
          </p:spPr>
        </p:pic>
      </p:grpSp>
      <p:pic>
        <p:nvPicPr>
          <p:cNvPr id="3" name="図 2">
            <a:extLst>
              <a:ext uri="{FF2B5EF4-FFF2-40B4-BE49-F238E27FC236}">
                <a16:creationId xmlns:a16="http://schemas.microsoft.com/office/drawing/2014/main" id="{645C80A4-8214-F8BD-5C9C-946EEDCB3C7F}"/>
              </a:ext>
            </a:extLst>
          </p:cNvPr>
          <p:cNvPicPr>
            <a:picLocks noChangeAspect="1"/>
          </p:cNvPicPr>
          <p:nvPr/>
        </p:nvPicPr>
        <p:blipFill>
          <a:blip r:embed="rId5"/>
          <a:stretch>
            <a:fillRect/>
          </a:stretch>
        </p:blipFill>
        <p:spPr>
          <a:xfrm>
            <a:off x="72000" y="6246000"/>
            <a:ext cx="900000" cy="549474"/>
          </a:xfrm>
          <a:prstGeom prst="rect">
            <a:avLst/>
          </a:prstGeom>
        </p:spPr>
      </p:pic>
    </p:spTree>
    <p:extLst>
      <p:ext uri="{BB962C8B-B14F-4D97-AF65-F5344CB8AC3E}">
        <p14:creationId xmlns:p14="http://schemas.microsoft.com/office/powerpoint/2010/main" val="523023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A44A69-BBF8-8559-21F8-D4741A113AC5}"/>
              </a:ext>
            </a:extLst>
          </p:cNvPr>
          <p:cNvSpPr>
            <a:spLocks noGrp="1"/>
          </p:cNvSpPr>
          <p:nvPr>
            <p:ph type="title"/>
          </p:nvPr>
        </p:nvSpPr>
        <p:spPr>
          <a:xfrm>
            <a:off x="2331720" y="93268"/>
            <a:ext cx="9372600" cy="431596"/>
          </a:xfrm>
        </p:spPr>
        <p:txBody>
          <a:bodyPr wrap="square" lIns="91440" tIns="45720" rIns="91440" bIns="45720" anchorCtr="0"/>
          <a:lstStyle/>
          <a:p>
            <a:pPr marL="0" indent="0" algn="l"/>
            <a:r>
              <a:rPr kumimoji="1" lang="en" altLang="ja-JP" dirty="0"/>
              <a:t>EmaxPROgress Sets</a:t>
            </a:r>
          </a:p>
        </p:txBody>
      </p:sp>
      <p:sp>
        <p:nvSpPr>
          <p:cNvPr id="4" name="スライド番号プレースホルダー 3">
            <a:extLst>
              <a:ext uri="{FF2B5EF4-FFF2-40B4-BE49-F238E27FC236}">
                <a16:creationId xmlns:a16="http://schemas.microsoft.com/office/drawing/2014/main" id="{CD0975B3-B0E1-337D-F765-85509ABF2E89}"/>
              </a:ext>
            </a:extLst>
          </p:cNvPr>
          <p:cNvSpPr>
            <a:spLocks noGrp="1"/>
          </p:cNvSpPr>
          <p:nvPr>
            <p:ph type="sldNum" sz="quarter" idx="12"/>
          </p:nvPr>
        </p:nvSpPr>
        <p:spPr/>
        <p:txBody>
          <a:bodyPr/>
          <a:lstStyle/>
          <a:p>
            <a:fld id="{D3C2DD9F-D2B3-42EE-8491-A364FC0D16A5}" type="slidenum">
              <a:rPr lang="en-US" altLang="ja-JP" noProof="0" smtClean="0"/>
              <a:pPr/>
              <a:t>19</a:t>
            </a:fld>
            <a:endParaRPr lang="en-US" altLang="ja-JP" noProof="0"/>
          </a:p>
        </p:txBody>
      </p:sp>
      <p:pic>
        <p:nvPicPr>
          <p:cNvPr id="5" name="図 4">
            <a:extLst>
              <a:ext uri="{FF2B5EF4-FFF2-40B4-BE49-F238E27FC236}">
                <a16:creationId xmlns:a16="http://schemas.microsoft.com/office/drawing/2014/main" id="{A677FE86-E031-4707-9C07-296841F06B57}"/>
              </a:ext>
            </a:extLst>
          </p:cNvPr>
          <p:cNvPicPr>
            <a:picLocks noChangeAspect="1"/>
          </p:cNvPicPr>
          <p:nvPr/>
        </p:nvPicPr>
        <p:blipFill>
          <a:blip r:embed="rId2"/>
          <a:stretch>
            <a:fillRect/>
          </a:stretch>
        </p:blipFill>
        <p:spPr>
          <a:xfrm>
            <a:off x="72000" y="6246000"/>
            <a:ext cx="900000" cy="549474"/>
          </a:xfrm>
          <a:prstGeom prst="rect">
            <a:avLst/>
          </a:prstGeom>
        </p:spPr>
      </p:pic>
      <p:pic>
        <p:nvPicPr>
          <p:cNvPr id="11" name="図 10">
            <a:extLst>
              <a:ext uri="{FF2B5EF4-FFF2-40B4-BE49-F238E27FC236}">
                <a16:creationId xmlns:a16="http://schemas.microsoft.com/office/drawing/2014/main" id="{5D44DF26-7848-AC5C-6EDB-66C3AEDDF3FE}"/>
              </a:ext>
            </a:extLst>
          </p:cNvPr>
          <p:cNvPicPr>
            <a:picLocks noChangeAspect="1"/>
          </p:cNvPicPr>
          <p:nvPr/>
        </p:nvPicPr>
        <p:blipFill>
          <a:blip r:embed="rId3"/>
          <a:stretch>
            <a:fillRect/>
          </a:stretch>
        </p:blipFill>
        <p:spPr>
          <a:xfrm>
            <a:off x="1726394" y="652745"/>
            <a:ext cx="8739211" cy="6142729"/>
          </a:xfrm>
          <a:prstGeom prst="rect">
            <a:avLst/>
          </a:prstGeom>
        </p:spPr>
      </p:pic>
    </p:spTree>
    <p:extLst>
      <p:ext uri="{BB962C8B-B14F-4D97-AF65-F5344CB8AC3E}">
        <p14:creationId xmlns:p14="http://schemas.microsoft.com/office/powerpoint/2010/main" val="581471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09B9CA-3F4A-C9ED-1566-AD328D46E796}"/>
              </a:ext>
            </a:extLst>
          </p:cNvPr>
          <p:cNvSpPr>
            <a:spLocks noGrp="1"/>
          </p:cNvSpPr>
          <p:nvPr>
            <p:ph type="title"/>
          </p:nvPr>
        </p:nvSpPr>
        <p:spPr>
          <a:xfrm>
            <a:off x="2331720" y="93268"/>
            <a:ext cx="9372600" cy="431596"/>
          </a:xfrm>
        </p:spPr>
        <p:txBody>
          <a:bodyPr wrap="square" lIns="91440" tIns="45720" rIns="91440" bIns="45720" anchorCtr="0"/>
          <a:lstStyle/>
          <a:p>
            <a:pPr marL="0" indent="0" algn="l"/>
            <a:r>
              <a:rPr kumimoji="1" lang="en" altLang="en-US" dirty="0"/>
              <a:t>System Diagram</a:t>
            </a:r>
          </a:p>
        </p:txBody>
      </p:sp>
      <p:sp>
        <p:nvSpPr>
          <p:cNvPr id="4" name="スライド番号プレースホルダー 3">
            <a:extLst>
              <a:ext uri="{FF2B5EF4-FFF2-40B4-BE49-F238E27FC236}">
                <a16:creationId xmlns:a16="http://schemas.microsoft.com/office/drawing/2014/main" id="{9F1AFAFC-EF55-8460-906A-B4B4C5185384}"/>
              </a:ext>
            </a:extLst>
          </p:cNvPr>
          <p:cNvSpPr>
            <a:spLocks noGrp="1"/>
          </p:cNvSpPr>
          <p:nvPr>
            <p:ph type="sldNum" sz="quarter" idx="12"/>
          </p:nvPr>
        </p:nvSpPr>
        <p:spPr/>
        <p:txBody>
          <a:bodyPr/>
          <a:lstStyle/>
          <a:p>
            <a:fld id="{D3C2DD9F-D2B3-42EE-8491-A364FC0D16A5}" type="slidenum">
              <a:rPr lang="en-US" altLang="ja-JP" noProof="0" smtClean="0"/>
              <a:pPr/>
              <a:t>20</a:t>
            </a:fld>
            <a:endParaRPr lang="en-US" altLang="ja-JP" noProof="0"/>
          </a:p>
        </p:txBody>
      </p:sp>
      <p:pic>
        <p:nvPicPr>
          <p:cNvPr id="5" name="図 4">
            <a:extLst>
              <a:ext uri="{FF2B5EF4-FFF2-40B4-BE49-F238E27FC236}">
                <a16:creationId xmlns:a16="http://schemas.microsoft.com/office/drawing/2014/main" id="{B209AB9E-0D21-740C-4465-E428460ABF4F}"/>
              </a:ext>
            </a:extLst>
          </p:cNvPr>
          <p:cNvPicPr>
            <a:picLocks noChangeAspect="1"/>
          </p:cNvPicPr>
          <p:nvPr/>
        </p:nvPicPr>
        <p:blipFill>
          <a:blip r:embed="rId2"/>
          <a:stretch>
            <a:fillRect/>
          </a:stretch>
        </p:blipFill>
        <p:spPr>
          <a:xfrm>
            <a:off x="72000" y="6246000"/>
            <a:ext cx="900000" cy="549474"/>
          </a:xfrm>
          <a:prstGeom prst="rect">
            <a:avLst/>
          </a:prstGeom>
        </p:spPr>
      </p:pic>
      <p:pic>
        <p:nvPicPr>
          <p:cNvPr id="8" name="図 7">
            <a:extLst>
              <a:ext uri="{FF2B5EF4-FFF2-40B4-BE49-F238E27FC236}">
                <a16:creationId xmlns:a16="http://schemas.microsoft.com/office/drawing/2014/main" id="{4A9667C0-930B-DF5B-A01B-24D42B92E4B9}"/>
              </a:ext>
            </a:extLst>
          </p:cNvPr>
          <p:cNvPicPr>
            <a:picLocks noChangeAspect="1"/>
          </p:cNvPicPr>
          <p:nvPr/>
        </p:nvPicPr>
        <p:blipFill>
          <a:blip r:embed="rId3"/>
          <a:stretch>
            <a:fillRect/>
          </a:stretch>
        </p:blipFill>
        <p:spPr>
          <a:xfrm>
            <a:off x="1614970" y="634964"/>
            <a:ext cx="8962059" cy="6160510"/>
          </a:xfrm>
          <a:prstGeom prst="rect">
            <a:avLst/>
          </a:prstGeom>
        </p:spPr>
      </p:pic>
    </p:spTree>
    <p:extLst>
      <p:ext uri="{BB962C8B-B14F-4D97-AF65-F5344CB8AC3E}">
        <p14:creationId xmlns:p14="http://schemas.microsoft.com/office/powerpoint/2010/main" val="1782839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B13E2-669A-D5F2-B47E-14FE901CE4B5}"/>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CA87397-1807-5F85-109A-B75B0E11C92C}"/>
              </a:ext>
            </a:extLst>
          </p:cNvPr>
          <p:cNvSpPr>
            <a:spLocks noGrp="1"/>
          </p:cNvSpPr>
          <p:nvPr>
            <p:ph type="sldNum" sz="quarter" idx="12"/>
          </p:nvPr>
        </p:nvSpPr>
        <p:spPr/>
        <p:txBody>
          <a:bodyPr/>
          <a:lstStyle/>
          <a:p>
            <a:fld id="{D3C2DD9F-D2B3-42EE-8491-A364FC0D16A5}" type="slidenum">
              <a:rPr lang="en-US" altLang="ja-JP" noProof="0" smtClean="0"/>
              <a:pPr/>
              <a:t>21</a:t>
            </a:fld>
            <a:endParaRPr lang="en-US" altLang="ja-JP" noProof="0"/>
          </a:p>
        </p:txBody>
      </p:sp>
      <p:pic>
        <p:nvPicPr>
          <p:cNvPr id="3" name="図 2">
            <a:extLst>
              <a:ext uri="{FF2B5EF4-FFF2-40B4-BE49-F238E27FC236}">
                <a16:creationId xmlns:a16="http://schemas.microsoft.com/office/drawing/2014/main" id="{D15625E1-8658-B120-58F7-E45DA4B68A35}"/>
              </a:ext>
            </a:extLst>
          </p:cNvPr>
          <p:cNvPicPr>
            <a:picLocks noChangeAspect="1"/>
          </p:cNvPicPr>
          <p:nvPr/>
        </p:nvPicPr>
        <p:blipFill>
          <a:blip r:embed="rId2"/>
          <a:stretch>
            <a:fillRect/>
          </a:stretch>
        </p:blipFill>
        <p:spPr>
          <a:xfrm>
            <a:off x="72000" y="6246000"/>
            <a:ext cx="900000" cy="549474"/>
          </a:xfrm>
          <a:prstGeom prst="rect">
            <a:avLst/>
          </a:prstGeom>
        </p:spPr>
      </p:pic>
      <p:pic>
        <p:nvPicPr>
          <p:cNvPr id="6" name="図 5" descr="(N)NAKANISHIロゴ.jpg">
            <a:extLst>
              <a:ext uri="{FF2B5EF4-FFF2-40B4-BE49-F238E27FC236}">
                <a16:creationId xmlns:a16="http://schemas.microsoft.com/office/drawing/2014/main" id="{EF07E107-9269-60D4-D1FF-676E204DBA1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06209" y="2500180"/>
            <a:ext cx="35941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a:extLst>
              <a:ext uri="{FF2B5EF4-FFF2-40B4-BE49-F238E27FC236}">
                <a16:creationId xmlns:a16="http://schemas.microsoft.com/office/drawing/2014/main" id="{4CA66F03-6CD3-0088-5EE6-86F0886A679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23841" y="3983563"/>
            <a:ext cx="3158836" cy="1282487"/>
          </a:xfrm>
          <a:prstGeom prst="rect">
            <a:avLst/>
          </a:prstGeom>
        </p:spPr>
      </p:pic>
    </p:spTree>
    <p:extLst>
      <p:ext uri="{BB962C8B-B14F-4D97-AF65-F5344CB8AC3E}">
        <p14:creationId xmlns:p14="http://schemas.microsoft.com/office/powerpoint/2010/main" val="7023911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NSK-TSR">
      <a:majorFont>
        <a:latin typeface="NSK-TSR-E Light"/>
        <a:ea typeface="NSK-TSR-J M"/>
        <a:cs typeface=""/>
      </a:majorFont>
      <a:minorFont>
        <a:latin typeface="NSK-TSR-E Light"/>
        <a:ea typeface="NSK-TSR-J 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ctr">
          <a:defRPr dirty="0" smtClean="0">
            <a:solidFill>
              <a:schemeClr val="bg1"/>
            </a:solidFill>
            <a:latin typeface="NSK-TSR-J DB" panose="02020700000000000000" pitchFamily="18" charset="-128"/>
            <a:ea typeface="NSK-TSR-J DB" panose="02020700000000000000" pitchFamily="18"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491DF64E0F0A4A488256D50DB2834DBA" ma:contentTypeVersion="17" ma:contentTypeDescription="新しいドキュメントを作成します。" ma:contentTypeScope="" ma:versionID="39ad40f982433e838ef7fbc56ead6d37">
  <xsd:schema xmlns:xsd="http://www.w3.org/2001/XMLSchema" xmlns:xs="http://www.w3.org/2001/XMLSchema" xmlns:p="http://schemas.microsoft.com/office/2006/metadata/properties" xmlns:ns3="8a3c59a3-d312-433e-9641-645ca75cfdd3" xmlns:ns4="30da2eb3-9dd0-4fc2-941a-cf92d35efac0" targetNamespace="http://schemas.microsoft.com/office/2006/metadata/properties" ma:root="true" ma:fieldsID="40a5faaf355f3c17a9ce736e1f9d21e2" ns3:_="" ns4:_="">
    <xsd:import namespace="8a3c59a3-d312-433e-9641-645ca75cfdd3"/>
    <xsd:import namespace="30da2eb3-9dd0-4fc2-941a-cf92d35efac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AutoTags" minOccurs="0"/>
                <xsd:element ref="ns3:MediaServiceGenerationTime" minOccurs="0"/>
                <xsd:element ref="ns3:MediaServiceEventHashCode" minOccurs="0"/>
                <xsd:element ref="ns3:MediaServiceObjectDetectorVersions" minOccurs="0"/>
                <xsd:element ref="ns3:MediaServiceSearchProperties" minOccurs="0"/>
                <xsd:element ref="ns3:MediaServiceDateTaken" minOccurs="0"/>
                <xsd:element ref="ns3:MediaServiceSystemTags" minOccurs="0"/>
                <xsd:element ref="ns3:MediaLengthInSeconds" minOccurs="0"/>
                <xsd:element ref="ns3:MediaServiceLocation"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3c59a3-d312-433e-9641-645ca75cfd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0da2eb3-9dd0-4fc2-941a-cf92d35efac0"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element name="SharingHintHash" ma:index="12"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8a3c59a3-d312-433e-9641-645ca75cfdd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80E657-ED0F-4F6D-A224-E3FC3774E5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3c59a3-d312-433e-9641-645ca75cfdd3"/>
    <ds:schemaRef ds:uri="30da2eb3-9dd0-4fc2-941a-cf92d35efa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3AA3A1-874B-4587-BEBE-98AAE7225EF6}">
  <ds:schemaRefs>
    <ds:schemaRef ds:uri="http://www.w3.org/XML/1998/namespace"/>
    <ds:schemaRef ds:uri="http://purl.org/dc/elements/1.1/"/>
    <ds:schemaRef ds:uri="http://schemas.microsoft.com/office/2006/documentManagement/types"/>
    <ds:schemaRef ds:uri="8a3c59a3-d312-433e-9641-645ca75cfdd3"/>
    <ds:schemaRef ds:uri="http://schemas.openxmlformats.org/package/2006/metadata/core-properties"/>
    <ds:schemaRef ds:uri="http://schemas.microsoft.com/office/2006/metadata/properties"/>
    <ds:schemaRef ds:uri="http://purl.org/dc/terms/"/>
    <ds:schemaRef ds:uri="http://schemas.microsoft.com/office/infopath/2007/PartnerControls"/>
    <ds:schemaRef ds:uri="30da2eb3-9dd0-4fc2-941a-cf92d35efac0"/>
    <ds:schemaRef ds:uri="http://purl.org/dc/dcmitype/"/>
  </ds:schemaRefs>
</ds:datastoreItem>
</file>

<file path=customXml/itemProps3.xml><?xml version="1.0" encoding="utf-8"?>
<ds:datastoreItem xmlns:ds="http://schemas.openxmlformats.org/officeDocument/2006/customXml" ds:itemID="{27530A46-121D-40EE-BB47-1083FB682E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1578</Words>
  <Application>Microsoft Macintosh PowerPoint</Application>
  <PresentationFormat>Breitbild</PresentationFormat>
  <Paragraphs>241</Paragraphs>
  <Slides>21</Slides>
  <Notes>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21</vt:i4>
      </vt:variant>
    </vt:vector>
  </HeadingPairs>
  <TitlesOfParts>
    <vt:vector size="28" baseType="lpstr">
      <vt:lpstr>Meiryo UI</vt:lpstr>
      <vt:lpstr>Arial</vt:lpstr>
      <vt:lpstr>NSK-TSR-E Light</vt:lpstr>
      <vt:lpstr>NSK-TSR-J DB</vt:lpstr>
      <vt:lpstr>NSK-TSR-J M</vt:lpstr>
      <vt:lpstr>Segoe UI</vt:lpstr>
      <vt:lpstr>Office テーマ</vt:lpstr>
      <vt:lpstr>New Product Introduction: EmaxPROgress</vt:lpstr>
      <vt:lpstr>PowerPoint-Präsentation</vt:lpstr>
      <vt:lpstr>The Evolution of Micro Grinders</vt:lpstr>
      <vt:lpstr>The Evolution of Micro Grinders</vt:lpstr>
      <vt:lpstr>The Evolution of Micro Grinders</vt:lpstr>
      <vt:lpstr>The Evolution of Micro Grinders</vt:lpstr>
      <vt:lpstr>The Evolution of Micro Grinders</vt:lpstr>
      <vt:lpstr>The Evolution of Micro Grinders</vt:lpstr>
      <vt:lpstr>The Evolution of Micro Grinders</vt:lpstr>
      <vt:lpstr>The Evolution of Micro Grinders</vt:lpstr>
      <vt:lpstr>PowerPoint-Präsentation</vt:lpstr>
      <vt:lpstr>Features: Controller</vt:lpstr>
      <vt:lpstr>Features: Controller</vt:lpstr>
      <vt:lpstr>Features: Controller</vt:lpstr>
      <vt:lpstr>Features: Controller</vt:lpstr>
      <vt:lpstr>Features: Motors – Four Types of Motors</vt:lpstr>
      <vt:lpstr>Features: Motors – 80,000 min-1</vt:lpstr>
      <vt:lpstr>Features: Motors – Brushless DC Motor</vt:lpstr>
      <vt:lpstr>EmaxPROgress Sets</vt:lpstr>
      <vt:lpstr>System Diagram</vt:lpstr>
      <vt:lpstr>PowerPoint-Präsentation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香川 武司</dc:creator>
  <cp:lastModifiedBy>Claudia Siefert</cp:lastModifiedBy>
  <cp:revision>177</cp:revision>
  <dcterms:created xsi:type="dcterms:W3CDTF">2018-12-06T00:52:23Z</dcterms:created>
  <dcterms:modified xsi:type="dcterms:W3CDTF">2026-10-27T23:32:12Z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0x010100491DF64E0F0A4A488256D50DB2834DBA</vt:lpwstr>
  </property>
</Properties>
</file>